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SzTx/>
              <a:buFontTx/>
              <a:buNone/>
              <a:defRPr b="0" sz="1800">
                <a:solidFill>
                  <a:srgbClr val="000000"/>
                </a:solidFill>
                <a:uFillTx/>
                <a:latin typeface="+mn-lt"/>
                <a:ea typeface="+mn-ea"/>
                <a:cs typeface="+mn-cs"/>
                <a:sym typeface="Gill Sans"/>
              </a:defRPr>
            </a:lvl2pPr>
            <a:lvl3pPr marL="0" indent="0" algn="ctr">
              <a:lnSpc>
                <a:spcPct val="100000"/>
              </a:lnSpc>
              <a:buSzTx/>
              <a:buFontTx/>
              <a:buNone/>
              <a:defRPr b="0" sz="1800">
                <a:solidFill>
                  <a:srgbClr val="000000"/>
                </a:solidFill>
                <a:uFillTx/>
                <a:latin typeface="+mn-lt"/>
                <a:ea typeface="+mn-ea"/>
                <a:cs typeface="+mn-cs"/>
                <a:sym typeface="Gill Sans"/>
              </a:defRPr>
            </a:lvl3pPr>
            <a:lvl4pPr marL="0" indent="0" algn="ctr">
              <a:lnSpc>
                <a:spcPct val="100000"/>
              </a:lnSpc>
              <a:buSzTx/>
              <a:buFontTx/>
              <a:buNone/>
              <a:defRPr b="0" sz="1800">
                <a:solidFill>
                  <a:srgbClr val="000000"/>
                </a:solidFill>
                <a:uFillTx/>
                <a:latin typeface="+mn-lt"/>
                <a:ea typeface="+mn-ea"/>
                <a:cs typeface="+mn-cs"/>
                <a:sym typeface="Gill Sans"/>
              </a:defRPr>
            </a:lvl4pPr>
            <a:lvl5pPr marL="0" indent="0" algn="ctr">
              <a:lnSpc>
                <a:spcPct val="100000"/>
              </a:lnSpc>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defRPr>
            </a:lvl1pPr>
            <a:lvl2pPr marL="0" indent="329138" defTabSz="914400">
              <a:lnSpc>
                <a:spcPts val="2400"/>
              </a:lnSpc>
              <a:buSzTx/>
              <a:buNone/>
              <a:defRPr b="0" sz="2000">
                <a:solidFill>
                  <a:srgbClr val="000000"/>
                </a:solidFill>
                <a:uFillTx/>
              </a:defRPr>
            </a:lvl2pPr>
            <a:lvl3pPr marL="0" indent="658277" defTabSz="914400">
              <a:lnSpc>
                <a:spcPts val="2400"/>
              </a:lnSpc>
              <a:buSzTx/>
              <a:buNone/>
              <a:defRPr b="0" sz="2000">
                <a:solidFill>
                  <a:srgbClr val="000000"/>
                </a:solidFill>
                <a:uFillTx/>
              </a:defRPr>
            </a:lvl3pPr>
            <a:lvl4pPr marL="0" indent="987415" defTabSz="914400">
              <a:lnSpc>
                <a:spcPts val="2400"/>
              </a:lnSpc>
              <a:buSzTx/>
              <a:buNone/>
              <a:defRPr b="0" sz="2000">
                <a:solidFill>
                  <a:srgbClr val="000000"/>
                </a:solidFill>
                <a:uFillTx/>
              </a:defRPr>
            </a:lvl4pPr>
            <a:lvl5pPr marL="0" indent="1316552" defTabSz="914400">
              <a:lnSpc>
                <a:spcPts val="2400"/>
              </a:lnSpc>
              <a:buSzTx/>
              <a:buNone/>
              <a:defRPr b="0" sz="2000">
                <a:solidFill>
                  <a:srgbClr val="000000"/>
                </a:solidFill>
                <a:uFillTx/>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49" name="Shape 149"/>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50" name="Shape 150"/>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SzTx/>
              <a:buNone/>
              <a:defRPr b="0" sz="2000">
                <a:solidFill>
                  <a:srgbClr val="000000"/>
                </a:solidFill>
                <a:uFillTx/>
                <a:latin typeface="News706 BT"/>
                <a:ea typeface="News706 BT"/>
                <a:cs typeface="News706 BT"/>
                <a:sym typeface="News706 BT"/>
              </a:defRPr>
            </a:lvl2pPr>
            <a:lvl3pPr marL="0" indent="658277" defTabSz="914400">
              <a:lnSpc>
                <a:spcPts val="2400"/>
              </a:lnSpc>
              <a:buSzTx/>
              <a:buNone/>
              <a:defRPr b="0" sz="2000">
                <a:solidFill>
                  <a:srgbClr val="000000"/>
                </a:solidFill>
                <a:uFillTx/>
                <a:latin typeface="News706 BT"/>
                <a:ea typeface="News706 BT"/>
                <a:cs typeface="News706 BT"/>
                <a:sym typeface="News706 BT"/>
              </a:defRPr>
            </a:lvl3pPr>
            <a:lvl4pPr marL="0" indent="987415" defTabSz="914400">
              <a:lnSpc>
                <a:spcPts val="2400"/>
              </a:lnSpc>
              <a:buSzTx/>
              <a:buNone/>
              <a:defRPr b="0" sz="2000">
                <a:solidFill>
                  <a:srgbClr val="000000"/>
                </a:solidFill>
                <a:uFillTx/>
                <a:latin typeface="News706 BT"/>
                <a:ea typeface="News706 BT"/>
                <a:cs typeface="News706 BT"/>
                <a:sym typeface="News706 BT"/>
              </a:defRPr>
            </a:lvl4pPr>
            <a:lvl5pPr marL="0" indent="1316552" defTabSz="914400">
              <a:lnSpc>
                <a:spcPts val="2400"/>
              </a:lnSpc>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0" name="Shape 160"/>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67" name="Shape 167"/>
          <p:cNvSpPr/>
          <p:nvPr>
            <p:ph type="title"/>
          </p:nvPr>
        </p:nvSpPr>
        <p:spPr>
          <a:xfrm>
            <a:off x="1689794" y="136921"/>
            <a:ext cx="5983487" cy="1163837"/>
          </a:xfrm>
          <a:prstGeom prst="rect">
            <a:avLst/>
          </a:prstGeom>
        </p:spPr>
        <p:txBody>
          <a:bodyPr lIns="27384" tIns="27384" rIns="27384" bIns="27384" anchor="ctr">
            <a:normAutofit fontScale="100000" lnSpcReduction="0"/>
          </a:bodyPr>
          <a:lstStyle>
            <a:lvl1pPr algn="ctr">
              <a:lnSpc>
                <a:spcPct val="100000"/>
              </a:lnSpc>
              <a:defRPr b="0" sz="4200">
                <a:uFillTx/>
                <a:latin typeface="Helvetica Light"/>
                <a:ea typeface="Helvetica Light"/>
                <a:cs typeface="Helvetica Light"/>
                <a:sym typeface="Helvetica Light"/>
              </a:defRPr>
            </a:lvl1pPr>
          </a:lstStyle>
          <a:p>
            <a:pPr/>
            <a:r>
              <a:t>Title Text</a:t>
            </a:r>
          </a:p>
        </p:txBody>
      </p:sp>
      <p:sp>
        <p:nvSpPr>
          <p:cNvPr id="168" name="Shape 168"/>
          <p:cNvSpPr/>
          <p:nvPr>
            <p:ph type="body" idx="1"/>
          </p:nvPr>
        </p:nvSpPr>
        <p:spPr>
          <a:xfrm>
            <a:off x="1689794" y="1396603"/>
            <a:ext cx="5983487" cy="3388817"/>
          </a:xfrm>
          <a:prstGeom prst="rect">
            <a:avLst/>
          </a:prstGeom>
        </p:spPr>
        <p:txBody>
          <a:bodyPr lIns="27384" tIns="27384" rIns="27384" bIns="27384" anchor="ctr">
            <a:normAutofit fontScale="100000" lnSpcReduction="0"/>
          </a:bodyPr>
          <a:lstStyle>
            <a:lvl1pPr marL="233947" indent="-233947">
              <a:lnSpc>
                <a:spcPct val="100000"/>
              </a:lnSpc>
              <a:spcBef>
                <a:spcPts val="4200"/>
              </a:spcBef>
              <a:buSzPct val="75000"/>
              <a:buChar char="•"/>
              <a:defRPr b="0" sz="200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b="0" sz="200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b="0" sz="200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b="0" sz="200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b="0" sz="20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ph type="sldNum" sz="quarter" idx="2"/>
          </p:nvPr>
        </p:nvSpPr>
        <p:spPr>
          <a:xfrm>
            <a:off x="4580829" y="4990802"/>
            <a:ext cx="194571" cy="194470"/>
          </a:xfrm>
          <a:prstGeom prst="rect">
            <a:avLst/>
          </a:prstGeom>
        </p:spPr>
        <p:txBody>
          <a:bodyPr lIns="27384" tIns="27384" rIns="27384" bIns="27384"/>
          <a:lstStyle>
            <a:lvl1pPr>
              <a:defRPr b="0" sz="900">
                <a:solidFill>
                  <a:srgbClr val="FFFFFF"/>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7" name="Shape 47"/>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nltk.org/"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80"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8 - Cloud Computing</a:t>
            </a:r>
          </a:p>
          <a:p>
            <a:pPr>
              <a:lnSpc>
                <a:spcPct val="70000"/>
              </a:lnSpc>
              <a:defRPr sz="4100"/>
            </a:pPr>
            <a:r>
              <a:t>Monday 9th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6" name="Shape 2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7" name="Shape 2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8" name="Shape 2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9" name="Shape 259"/>
          <p:cNvSpPr/>
          <p:nvPr>
            <p:ph type="title"/>
          </p:nvPr>
        </p:nvSpPr>
        <p:spPr>
          <a:prstGeom prst="rect">
            <a:avLst/>
          </a:prstGeom>
        </p:spPr>
        <p:txBody>
          <a:bodyPr/>
          <a:lstStyle/>
          <a:p>
            <a:pPr/>
            <a:r>
              <a:t>SPARK - WHAT IS IT?</a:t>
            </a:r>
          </a:p>
        </p:txBody>
      </p:sp>
      <p:sp>
        <p:nvSpPr>
          <p:cNvPr id="260" name="Shape 260"/>
          <p:cNvSpPr/>
          <p:nvPr>
            <p:ph type="body" idx="1"/>
          </p:nvPr>
        </p:nvSpPr>
        <p:spPr>
          <a:xfrm>
            <a:off x="468153" y="983297"/>
            <a:ext cx="4923454" cy="4030980"/>
          </a:xfrm>
          <a:prstGeom prst="rect">
            <a:avLst/>
          </a:prstGeom>
        </p:spPr>
        <p:txBody>
          <a:bodyPr/>
          <a:lstStyle>
            <a:lvl1pPr marL="0" indent="0">
              <a:spcBef>
                <a:spcPts val="1200"/>
              </a:spcBef>
              <a:buSzTx/>
              <a:buFontTx/>
              <a:buNone/>
            </a:lvl1pPr>
          </a:lstStyle>
          <a:p>
            <a:pPr/>
            <a:r>
              <a:t>Spark is a fast and general processing engine compatible with Hadoop data. It can process data in HDFS, HBase, Cassandra, Hive, and any Hadoop InputFormat. It is designed to perform both batch processing (similar to MapReduce) and new workloads like streaming, interactive queries, and machine learning.</a:t>
            </a:r>
          </a:p>
        </p:txBody>
      </p:sp>
      <p:pic>
        <p:nvPicPr>
          <p:cNvPr id="261" name="pasted-image.png"/>
          <p:cNvPicPr>
            <a:picLocks noChangeAspect="1"/>
          </p:cNvPicPr>
          <p:nvPr/>
        </p:nvPicPr>
        <p:blipFill>
          <a:blip r:embed="rId2">
            <a:extLst/>
          </a:blip>
          <a:stretch>
            <a:fillRect/>
          </a:stretch>
        </p:blipFill>
        <p:spPr>
          <a:xfrm>
            <a:off x="5642371" y="1727900"/>
            <a:ext cx="3674667" cy="1802000"/>
          </a:xfrm>
          <a:prstGeom prst="rect">
            <a:avLst/>
          </a:prstGeom>
          <a:ln w="25400"/>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7" name="Shape 2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Shape 268"/>
          <p:cNvSpPr/>
          <p:nvPr>
            <p:ph type="title"/>
          </p:nvPr>
        </p:nvSpPr>
        <p:spPr>
          <a:prstGeom prst="rect">
            <a:avLst/>
          </a:prstGeom>
        </p:spPr>
        <p:txBody>
          <a:bodyPr/>
          <a:lstStyle/>
          <a:p>
            <a:pPr/>
            <a:r>
              <a:t>SPARK - HOW DOES IT RELATE TO DATA SCIENCE?</a:t>
            </a:r>
          </a:p>
        </p:txBody>
      </p:sp>
      <p:sp>
        <p:nvSpPr>
          <p:cNvPr id="269" name="Shape 269"/>
          <p:cNvSpPr/>
          <p:nvPr>
            <p:ph type="body" sz="half" idx="1"/>
          </p:nvPr>
        </p:nvSpPr>
        <p:spPr>
          <a:xfrm>
            <a:off x="468153" y="983297"/>
            <a:ext cx="4639589" cy="4030980"/>
          </a:xfrm>
          <a:prstGeom prst="rect">
            <a:avLst/>
          </a:prstGeom>
        </p:spPr>
        <p:txBody>
          <a:bodyPr/>
          <a:lstStyle/>
          <a:p>
            <a:pPr>
              <a:spcBef>
                <a:spcPts val="1200"/>
              </a:spcBef>
            </a:pPr>
            <a:r>
              <a:t>MLlib is Spark’s machine learning library. Its goal is to make practical machine learning scalable and easy. It consists of common learning algorithms and utilities, including classification, regression, clustering, collaborative filtering, dimensionality reduction, as well as lower-level optimization primitives and higher-level pipeline APIs.</a:t>
            </a:r>
          </a:p>
          <a:p>
            <a:pPr>
              <a:spcBef>
                <a:spcPts val="1200"/>
              </a:spcBef>
            </a:pPr>
            <a:r>
              <a:t>GraphX in Spark for graphs and graph-parallel computation</a:t>
            </a:r>
          </a:p>
        </p:txBody>
      </p:sp>
      <p:pic>
        <p:nvPicPr>
          <p:cNvPr id="270" name="pasted-image.png"/>
          <p:cNvPicPr>
            <a:picLocks noChangeAspect="1"/>
          </p:cNvPicPr>
          <p:nvPr/>
        </p:nvPicPr>
        <p:blipFill>
          <a:blip r:embed="rId2">
            <a:extLst/>
          </a:blip>
          <a:stretch>
            <a:fillRect/>
          </a:stretch>
        </p:blipFill>
        <p:spPr>
          <a:xfrm>
            <a:off x="5386387" y="1760537"/>
            <a:ext cx="3594101" cy="2476501"/>
          </a:xfrm>
          <a:prstGeom prst="rect">
            <a:avLst/>
          </a:prstGeom>
          <a:ln w="25400"/>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3" name="Shape 2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4" name="Shape 2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5" name="Shape 2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6" name="Shape 2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Shape 277"/>
          <p:cNvSpPr/>
          <p:nvPr>
            <p:ph type="title"/>
          </p:nvPr>
        </p:nvSpPr>
        <p:spPr>
          <a:prstGeom prst="rect">
            <a:avLst/>
          </a:prstGeom>
        </p:spPr>
        <p:txBody>
          <a:bodyPr/>
          <a:lstStyle/>
          <a:p>
            <a:pPr/>
            <a:r>
              <a:t>SPARK - HOW POPULAR IS IT?</a:t>
            </a:r>
          </a:p>
        </p:txBody>
      </p:sp>
      <p:pic>
        <p:nvPicPr>
          <p:cNvPr id="278" name="pasted-image.png"/>
          <p:cNvPicPr>
            <a:picLocks noChangeAspect="1"/>
          </p:cNvPicPr>
          <p:nvPr/>
        </p:nvPicPr>
        <p:blipFill>
          <a:blip r:embed="rId2">
            <a:extLst/>
          </a:blip>
          <a:stretch>
            <a:fillRect/>
          </a:stretch>
        </p:blipFill>
        <p:spPr>
          <a:xfrm>
            <a:off x="1264867" y="1325562"/>
            <a:ext cx="6280693" cy="3528965"/>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0" name="pasted-image.png"/>
          <p:cNvPicPr>
            <a:picLocks noChangeAspect="1"/>
          </p:cNvPicPr>
          <p:nvPr/>
        </p:nvPicPr>
        <p:blipFill>
          <a:blip r:embed="rId2">
            <a:alphaModFix amt="30261"/>
            <a:extLst/>
          </a:blip>
          <a:stretch>
            <a:fillRect/>
          </a:stretch>
        </p:blipFill>
        <p:spPr>
          <a:xfrm>
            <a:off x="-81757" y="-408282"/>
            <a:ext cx="9526479" cy="9469321"/>
          </a:xfrm>
          <a:prstGeom prst="rect">
            <a:avLst/>
          </a:prstGeom>
          <a:ln w="12700">
            <a:miter lim="400000"/>
          </a:ln>
        </p:spPr>
      </p:pic>
      <p:sp>
        <p:nvSpPr>
          <p:cNvPr id="281" name="Shape 281"/>
          <p:cNvSpPr/>
          <p:nvPr>
            <p:ph type="body" sz="quarter" idx="1"/>
          </p:nvPr>
        </p:nvSpPr>
        <p:spPr>
          <a:xfrm>
            <a:off x="1689794" y="4277471"/>
            <a:ext cx="5983487" cy="843408"/>
          </a:xfrm>
          <a:prstGeom prst="rect">
            <a:avLst/>
          </a:prstGeom>
        </p:spPr>
        <p:txBody>
          <a:bodyPr/>
          <a:lstStyle>
            <a:lvl1pPr marL="0" indent="0" algn="r">
              <a:buSzTx/>
              <a:buNone/>
              <a:defRPr>
                <a:latin typeface="+mj-lt"/>
                <a:ea typeface="+mj-ea"/>
                <a:cs typeface="+mj-cs"/>
                <a:sym typeface="Helvetica"/>
              </a:defRPr>
            </a:lvl1pPr>
          </a:lstStyle>
          <a:p>
            <a:pPr/>
            <a:r>
              <a:t>‘We can talk, but money talks, so talk more bucks’ - Jay-Z (Izzo - The Blueprint)</a:t>
            </a:r>
          </a:p>
        </p:txBody>
      </p:sp>
      <p:pic>
        <p:nvPicPr>
          <p:cNvPr id="282" name="pasted-image.png"/>
          <p:cNvPicPr>
            <a:picLocks noChangeAspect="1"/>
          </p:cNvPicPr>
          <p:nvPr/>
        </p:nvPicPr>
        <p:blipFill>
          <a:blip r:embed="rId3">
            <a:extLst/>
          </a:blip>
          <a:stretch>
            <a:fillRect/>
          </a:stretch>
        </p:blipFill>
        <p:spPr>
          <a:xfrm>
            <a:off x="1727448" y="1215181"/>
            <a:ext cx="5908179" cy="2827438"/>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8" name="Shape 2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Shape 289"/>
          <p:cNvSpPr/>
          <p:nvPr>
            <p:ph type="title"/>
          </p:nvPr>
        </p:nvSpPr>
        <p:spPr>
          <a:prstGeom prst="rect">
            <a:avLst/>
          </a:prstGeom>
        </p:spPr>
        <p:txBody>
          <a:bodyPr/>
          <a:lstStyle/>
          <a:p>
            <a:pPr/>
            <a:r>
              <a:t>RESILIENT DISTRIBUTED DATASETS (RDDs)</a:t>
            </a:r>
          </a:p>
        </p:txBody>
      </p:sp>
      <p:sp>
        <p:nvSpPr>
          <p:cNvPr id="290" name="Shape 290"/>
          <p:cNvSpPr/>
          <p:nvPr>
            <p:ph type="body" idx="1"/>
          </p:nvPr>
        </p:nvSpPr>
        <p:spPr>
          <a:prstGeom prst="rect">
            <a:avLst/>
          </a:prstGeom>
        </p:spPr>
        <p:txBody>
          <a:bodyPr/>
          <a:lstStyle/>
          <a:p>
            <a:pPr marL="0" indent="0">
              <a:lnSpc>
                <a:spcPct val="100000"/>
              </a:lnSpc>
              <a:spcBef>
                <a:spcPts val="1200"/>
              </a:spcBef>
              <a:buSzTx/>
              <a:buFontTx/>
              <a:buNone/>
            </a:pPr>
            <a:r>
              <a:t>Spark revolves around the concept of a resilient distributed dataset (RDD), which is a fault-tolerant collection of elements that can be operated on in parallel. </a:t>
            </a:r>
          </a:p>
          <a:p>
            <a:pPr marL="0" indent="0">
              <a:lnSpc>
                <a:spcPct val="100000"/>
              </a:lnSpc>
              <a:spcBef>
                <a:spcPts val="1200"/>
              </a:spcBef>
              <a:buSzTx/>
              <a:buFontTx/>
              <a:buNone/>
            </a:pPr>
          </a:p>
          <a:p>
            <a:pPr marL="0" indent="0">
              <a:lnSpc>
                <a:spcPct val="100000"/>
              </a:lnSpc>
              <a:spcBef>
                <a:spcPts val="1200"/>
              </a:spcBef>
              <a:buSzTx/>
              <a:buFontTx/>
              <a:buNone/>
            </a:pPr>
            <a:r>
              <a:t>There are two ways to create RDDs: </a:t>
            </a:r>
          </a:p>
          <a:p>
            <a:pPr marL="352777" indent="-352777">
              <a:lnSpc>
                <a:spcPct val="100000"/>
              </a:lnSpc>
              <a:spcBef>
                <a:spcPts val="1200"/>
              </a:spcBef>
              <a:buSzPct val="100000"/>
              <a:buFontTx/>
              <a:buAutoNum type="arabicPeriod" startAt="1"/>
            </a:pPr>
            <a:r>
              <a:t>Parallelizing an existing collection in your driver program </a:t>
            </a:r>
          </a:p>
          <a:p>
            <a:pPr marL="352777" indent="-352777">
              <a:lnSpc>
                <a:spcPct val="100000"/>
              </a:lnSpc>
              <a:spcBef>
                <a:spcPts val="1200"/>
              </a:spcBef>
              <a:buSzPct val="100000"/>
              <a:buFontTx/>
              <a:buAutoNum type="arabicPeriod" startAt="1"/>
            </a:pPr>
            <a:r>
              <a:t>Referencing a dataset in an external storage system, such as a shared filesystem, HDFS, HBase, or any data source offering a Hadoop InputFormat</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3" name="Shape 2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4" name="Shape 2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5" name="Shape 2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6" name="Shape 2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Shape 297"/>
          <p:cNvSpPr/>
          <p:nvPr>
            <p:ph type="title"/>
          </p:nvPr>
        </p:nvSpPr>
        <p:spPr>
          <a:prstGeom prst="rect">
            <a:avLst/>
          </a:prstGeom>
        </p:spPr>
        <p:txBody>
          <a:bodyPr/>
          <a:lstStyle/>
          <a:p>
            <a:pPr/>
            <a:r>
              <a:t>SPARK SQL</a:t>
            </a:r>
          </a:p>
        </p:txBody>
      </p:sp>
      <p:sp>
        <p:nvSpPr>
          <p:cNvPr id="298" name="Shape 298"/>
          <p:cNvSpPr/>
          <p:nvPr>
            <p:ph type="body" idx="1"/>
          </p:nvPr>
        </p:nvSpPr>
        <p:spPr>
          <a:prstGeom prst="rect">
            <a:avLst/>
          </a:prstGeom>
        </p:spPr>
        <p:txBody>
          <a:bodyPr/>
          <a:lstStyle/>
          <a:p>
            <a:pPr marL="0" indent="0">
              <a:lnSpc>
                <a:spcPct val="100000"/>
              </a:lnSpc>
              <a:spcBef>
                <a:spcPts val="1200"/>
              </a:spcBef>
              <a:buSzTx/>
              <a:buFontTx/>
              <a:buNone/>
            </a:pPr>
            <a:r>
              <a:t>One use of Spark SQL is to execute SQL queries written using either a basic SQL syntax or HiveQL. Spark SQL can also be used to read data from an existing Hive installation.</a:t>
            </a:r>
          </a:p>
          <a:p>
            <a:pPr marL="0" indent="0">
              <a:lnSpc>
                <a:spcPct val="100000"/>
              </a:lnSpc>
              <a:spcBef>
                <a:spcPts val="1200"/>
              </a:spcBef>
              <a:buSzTx/>
              <a:buFontTx/>
              <a:buNone/>
            </a:pPr>
            <a:r>
              <a:t>Spark SQL provide Spark with more information about the structure of both the data and the computation being performed. Internally, Spark SQL uses this extra information to perform extra optimizations. There are several ways to interact with Spark SQL including SQL, the DataFrames API and the Datasets API. When computing a result the same execution engine is used, independent of which API/language you are using to express the computation.</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1" name="Shape 30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2" name="Shape 30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3" name="Shape 30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4" name="Shape 3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hape 305"/>
          <p:cNvSpPr/>
          <p:nvPr>
            <p:ph type="title"/>
          </p:nvPr>
        </p:nvSpPr>
        <p:spPr>
          <a:prstGeom prst="rect">
            <a:avLst/>
          </a:prstGeom>
        </p:spPr>
        <p:txBody>
          <a:bodyPr/>
          <a:lstStyle/>
          <a:p>
            <a:pPr/>
            <a:r>
              <a:t>SPARK DATAFRAMES</a:t>
            </a:r>
          </a:p>
        </p:txBody>
      </p:sp>
      <p:sp>
        <p:nvSpPr>
          <p:cNvPr id="306" name="Shape 306"/>
          <p:cNvSpPr/>
          <p:nvPr>
            <p:ph type="body" idx="1"/>
          </p:nvPr>
        </p:nvSpPr>
        <p:spPr>
          <a:prstGeom prst="rect">
            <a:avLst/>
          </a:prstGeom>
        </p:spPr>
        <p:txBody>
          <a:bodyPr/>
          <a:lstStyle/>
          <a:p>
            <a:pPr marL="0" indent="0">
              <a:lnSpc>
                <a:spcPct val="100000"/>
              </a:lnSpc>
              <a:spcBef>
                <a:spcPts val="1200"/>
              </a:spcBef>
              <a:buSzTx/>
              <a:buFontTx/>
              <a:buNone/>
            </a:pPr>
            <a:r>
              <a:t>A DataFrame is a distributed collection of data organized into named columns. </a:t>
            </a:r>
          </a:p>
          <a:p>
            <a:pPr marL="0" indent="0">
              <a:lnSpc>
                <a:spcPct val="100000"/>
              </a:lnSpc>
              <a:spcBef>
                <a:spcPts val="1200"/>
              </a:spcBef>
              <a:buSzTx/>
              <a:buFontTx/>
              <a:buNone/>
            </a:pPr>
            <a:r>
              <a:t>It is conceptually equivalent to a table in a relational database or a data frame in R/Python, but with richer optimizations under the hood. </a:t>
            </a:r>
          </a:p>
          <a:p>
            <a:pPr marL="0" indent="0">
              <a:lnSpc>
                <a:spcPct val="100000"/>
              </a:lnSpc>
              <a:spcBef>
                <a:spcPts val="1200"/>
              </a:spcBef>
              <a:buSzTx/>
              <a:buFontTx/>
              <a:buNone/>
            </a:pPr>
            <a:r>
              <a:t>DataFrames can be constructed from a wide array of sources such as: structured data files, tables in Hive, external databases, or existing RDDs.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9" name="Shape 30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0" name="Shape 31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1" name="Shape 31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2" name="Shape 3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Shape 313"/>
          <p:cNvSpPr/>
          <p:nvPr>
            <p:ph type="title"/>
          </p:nvPr>
        </p:nvSpPr>
        <p:spPr>
          <a:prstGeom prst="rect">
            <a:avLst/>
          </a:prstGeom>
        </p:spPr>
        <p:txBody>
          <a:bodyPr/>
          <a:lstStyle/>
          <a:p>
            <a:pPr/>
            <a:r>
              <a:t>SPARK DATASETS</a:t>
            </a:r>
          </a:p>
        </p:txBody>
      </p:sp>
      <p:sp>
        <p:nvSpPr>
          <p:cNvPr id="314" name="Shape 314"/>
          <p:cNvSpPr/>
          <p:nvPr>
            <p:ph type="body" idx="1"/>
          </p:nvPr>
        </p:nvSpPr>
        <p:spPr>
          <a:prstGeom prst="rect">
            <a:avLst/>
          </a:prstGeom>
        </p:spPr>
        <p:txBody>
          <a:bodyPr/>
          <a:lstStyle/>
          <a:p>
            <a:pPr marL="0" indent="0">
              <a:lnSpc>
                <a:spcPct val="100000"/>
              </a:lnSpc>
              <a:spcBef>
                <a:spcPts val="1200"/>
              </a:spcBef>
              <a:buSzTx/>
              <a:buFontTx/>
              <a:buNone/>
            </a:pPr>
            <a:r>
              <a:t>A Dataset is a new experimental interface added in Spark 1.6 that tries to provide the benefits of RDDs (strong typing, ability to use powerful lambda functions) with the benefits of Spark SQL’s optimized execution engine. </a:t>
            </a:r>
          </a:p>
          <a:p>
            <a:pPr marL="0" indent="0">
              <a:lnSpc>
                <a:spcPct val="100000"/>
              </a:lnSpc>
              <a:spcBef>
                <a:spcPts val="1200"/>
              </a:spcBef>
              <a:buSzTx/>
              <a:buFontTx/>
              <a:buNone/>
            </a:pPr>
          </a:p>
          <a:p>
            <a:pPr marL="0" indent="0">
              <a:lnSpc>
                <a:spcPct val="100000"/>
              </a:lnSpc>
              <a:spcBef>
                <a:spcPts val="1200"/>
              </a:spcBef>
              <a:buSzTx/>
              <a:buFontTx/>
              <a:buNone/>
            </a:pPr>
            <a:r>
              <a:t>A Dataset can be constructed from JVM objects and then manipulated using functional transformations (map, flatMap, filter, etc.).</a:t>
            </a:r>
          </a:p>
          <a:p>
            <a:pPr marL="0" indent="0">
              <a:lnSpc>
                <a:spcPct val="100000"/>
              </a:lnSpc>
              <a:spcBef>
                <a:spcPts val="1200"/>
              </a:spcBef>
              <a:buSzTx/>
              <a:buFontTx/>
              <a:buNone/>
            </a:pPr>
          </a:p>
          <a:p>
            <a:pPr marL="0" indent="0">
              <a:lnSpc>
                <a:spcPct val="100000"/>
              </a:lnSpc>
              <a:spcBef>
                <a:spcPts val="1200"/>
              </a:spcBef>
              <a:buSzTx/>
              <a:buFontTx/>
              <a:buNone/>
            </a:pPr>
            <a:r>
              <a:t>The unified Dataset API can be used both in Scala and Java. Python does not yet have support for the Dataset API. Full python support will be added in a future release.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7" name="Shape 3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8" name="Shape 31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9" name="Shape 31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0" name="Shape 3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1" name="Shape 321"/>
          <p:cNvSpPr/>
          <p:nvPr>
            <p:ph type="title"/>
          </p:nvPr>
        </p:nvSpPr>
        <p:spPr>
          <a:prstGeom prst="rect">
            <a:avLst/>
          </a:prstGeom>
        </p:spPr>
        <p:txBody>
          <a:bodyPr/>
          <a:lstStyle/>
          <a:p>
            <a:pPr/>
            <a:r>
              <a:t>SPARK MLLIB &amp; SPARK ML</a:t>
            </a:r>
          </a:p>
        </p:txBody>
      </p:sp>
      <p:sp>
        <p:nvSpPr>
          <p:cNvPr id="322" name="Shape 322"/>
          <p:cNvSpPr/>
          <p:nvPr>
            <p:ph type="body" idx="1"/>
          </p:nvPr>
        </p:nvSpPr>
        <p:spPr>
          <a:prstGeom prst="rect">
            <a:avLst/>
          </a:prstGeom>
        </p:spPr>
        <p:txBody>
          <a:bodyPr/>
          <a:lstStyle/>
          <a:p>
            <a:pPr marL="0" indent="0">
              <a:lnSpc>
                <a:spcPct val="100000"/>
              </a:lnSpc>
              <a:spcBef>
                <a:spcPts val="1200"/>
              </a:spcBef>
              <a:buSzTx/>
              <a:buFontTx/>
              <a:buNone/>
            </a:pPr>
          </a:p>
          <a:p>
            <a:pPr marL="174625" indent="-174625">
              <a:lnSpc>
                <a:spcPct val="100000"/>
              </a:lnSpc>
              <a:spcBef>
                <a:spcPts val="1200"/>
              </a:spcBef>
            </a:pPr>
            <a:r>
              <a:t>spark.mllib contains the original API built on top of RDDs.</a:t>
            </a:r>
          </a:p>
          <a:p>
            <a:pPr marL="174625" indent="-174625">
              <a:lnSpc>
                <a:spcPct val="100000"/>
              </a:lnSpc>
              <a:spcBef>
                <a:spcPts val="1200"/>
              </a:spcBef>
            </a:pPr>
            <a:r>
              <a:t>spark.ml provides higher-level API built on top of DataFrames for constructing ML pipelines.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5" name="Shape 32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6" name="Shape 3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7" name="Shape 3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8" name="Shape 3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Shape 329"/>
          <p:cNvSpPr/>
          <p:nvPr>
            <p:ph type="title"/>
          </p:nvPr>
        </p:nvSpPr>
        <p:spPr>
          <a:prstGeom prst="rect">
            <a:avLst/>
          </a:prstGeom>
        </p:spPr>
        <p:txBody>
          <a:bodyPr/>
          <a:lstStyle/>
          <a:p>
            <a:pPr/>
            <a:r>
              <a:t>SPARK MLLIB</a:t>
            </a:r>
          </a:p>
        </p:txBody>
      </p:sp>
      <p:sp>
        <p:nvSpPr>
          <p:cNvPr id="330" name="Shape 330"/>
          <p:cNvSpPr/>
          <p:nvPr>
            <p:ph type="body" idx="1"/>
          </p:nvPr>
        </p:nvSpPr>
        <p:spPr>
          <a:prstGeom prst="rect">
            <a:avLst/>
          </a:prstGeom>
        </p:spPr>
        <p:txBody>
          <a:bodyPr numCol="3" spcCol="421338"/>
          <a:lstStyle/>
          <a:p>
            <a:pPr marL="0" indent="0">
              <a:lnSpc>
                <a:spcPct val="100000"/>
              </a:lnSpc>
              <a:spcBef>
                <a:spcPts val="1200"/>
              </a:spcBef>
              <a:buSzTx/>
              <a:buFontTx/>
              <a:buNone/>
              <a:defRPr sz="1200"/>
            </a:pPr>
            <a:r>
              <a:t>Data types</a:t>
            </a:r>
          </a:p>
          <a:p>
            <a:pPr marL="0" indent="0">
              <a:lnSpc>
                <a:spcPct val="100000"/>
              </a:lnSpc>
              <a:spcBef>
                <a:spcPts val="1200"/>
              </a:spcBef>
              <a:buSzTx/>
              <a:buFontTx/>
              <a:buNone/>
              <a:defRPr sz="1200"/>
            </a:pPr>
            <a:r>
              <a:t>Basic statistics</a:t>
            </a:r>
          </a:p>
          <a:p>
            <a:pPr marL="104775" indent="-104775">
              <a:lnSpc>
                <a:spcPct val="100000"/>
              </a:lnSpc>
              <a:spcBef>
                <a:spcPts val="1200"/>
              </a:spcBef>
              <a:defRPr sz="1200"/>
            </a:pPr>
            <a:r>
              <a:t>summary statistics</a:t>
            </a:r>
          </a:p>
          <a:p>
            <a:pPr marL="104775" indent="-104775">
              <a:lnSpc>
                <a:spcPct val="100000"/>
              </a:lnSpc>
              <a:spcBef>
                <a:spcPts val="1200"/>
              </a:spcBef>
              <a:defRPr sz="1200"/>
            </a:pPr>
            <a:r>
              <a:t>correlations</a:t>
            </a:r>
          </a:p>
          <a:p>
            <a:pPr marL="104775" indent="-104775">
              <a:lnSpc>
                <a:spcPct val="100000"/>
              </a:lnSpc>
              <a:spcBef>
                <a:spcPts val="1200"/>
              </a:spcBef>
              <a:defRPr sz="1200"/>
            </a:pPr>
            <a:r>
              <a:t>stratified sampling</a:t>
            </a:r>
          </a:p>
          <a:p>
            <a:pPr marL="104775" indent="-104775">
              <a:lnSpc>
                <a:spcPct val="100000"/>
              </a:lnSpc>
              <a:spcBef>
                <a:spcPts val="1200"/>
              </a:spcBef>
              <a:defRPr sz="1200"/>
            </a:pPr>
            <a:r>
              <a:t>hypothesis testing</a:t>
            </a:r>
          </a:p>
          <a:p>
            <a:pPr marL="104775" indent="-104775">
              <a:lnSpc>
                <a:spcPct val="100000"/>
              </a:lnSpc>
              <a:spcBef>
                <a:spcPts val="1200"/>
              </a:spcBef>
              <a:defRPr sz="1200"/>
            </a:pPr>
            <a:r>
              <a:t>streaming significance testing</a:t>
            </a:r>
          </a:p>
          <a:p>
            <a:pPr marL="104775" indent="-104775">
              <a:lnSpc>
                <a:spcPct val="100000"/>
              </a:lnSpc>
              <a:spcBef>
                <a:spcPts val="1200"/>
              </a:spcBef>
              <a:defRPr sz="1200"/>
            </a:pPr>
            <a:r>
              <a:t>random data generation</a:t>
            </a:r>
          </a:p>
          <a:p>
            <a:pPr marL="0" indent="0">
              <a:lnSpc>
                <a:spcPct val="100000"/>
              </a:lnSpc>
              <a:spcBef>
                <a:spcPts val="1200"/>
              </a:spcBef>
              <a:buSzTx/>
              <a:buFontTx/>
              <a:buNone/>
              <a:defRPr sz="1200"/>
            </a:pPr>
            <a:r>
              <a:t>Classification and regression</a:t>
            </a:r>
          </a:p>
          <a:p>
            <a:pPr marL="104775" indent="-104775">
              <a:lnSpc>
                <a:spcPct val="100000"/>
              </a:lnSpc>
              <a:spcBef>
                <a:spcPts val="1200"/>
              </a:spcBef>
              <a:defRPr sz="1200"/>
            </a:pPr>
            <a:r>
              <a:t>linear models (SVMs, logistic regression, linear regression)</a:t>
            </a:r>
          </a:p>
          <a:p>
            <a:pPr marL="104775" indent="-104775">
              <a:lnSpc>
                <a:spcPct val="100000"/>
              </a:lnSpc>
              <a:spcBef>
                <a:spcPts val="1200"/>
              </a:spcBef>
              <a:defRPr sz="1200"/>
            </a:pPr>
            <a:r>
              <a:t>naive Bayes</a:t>
            </a:r>
          </a:p>
          <a:p>
            <a:pPr marL="104775" indent="-104775">
              <a:lnSpc>
                <a:spcPct val="100000"/>
              </a:lnSpc>
              <a:spcBef>
                <a:spcPts val="1200"/>
              </a:spcBef>
              <a:defRPr sz="1200"/>
            </a:pPr>
            <a:r>
              <a:t>decision trees</a:t>
            </a:r>
          </a:p>
          <a:p>
            <a:pPr marL="104775" indent="-104775">
              <a:lnSpc>
                <a:spcPct val="100000"/>
              </a:lnSpc>
              <a:spcBef>
                <a:spcPts val="1200"/>
              </a:spcBef>
              <a:defRPr sz="1200"/>
            </a:pPr>
            <a:r>
              <a:t>ensembles of trees (Random Forests and Gradient-Boosted Trees)</a:t>
            </a:r>
          </a:p>
          <a:p>
            <a:pPr marL="104775" indent="-104775">
              <a:lnSpc>
                <a:spcPct val="100000"/>
              </a:lnSpc>
              <a:spcBef>
                <a:spcPts val="1200"/>
              </a:spcBef>
              <a:defRPr sz="1200"/>
            </a:pPr>
            <a:r>
              <a:t>isotonic regression</a:t>
            </a:r>
          </a:p>
          <a:p>
            <a:pPr marL="0" indent="0">
              <a:lnSpc>
                <a:spcPct val="100000"/>
              </a:lnSpc>
              <a:spcBef>
                <a:spcPts val="1200"/>
              </a:spcBef>
              <a:buSzTx/>
              <a:buFontTx/>
              <a:buNone/>
              <a:defRPr sz="1200"/>
            </a:pPr>
            <a:r>
              <a:t>Collaborative filtering</a:t>
            </a:r>
          </a:p>
          <a:p>
            <a:pPr marL="104775" indent="-104775">
              <a:lnSpc>
                <a:spcPct val="100000"/>
              </a:lnSpc>
              <a:spcBef>
                <a:spcPts val="1200"/>
              </a:spcBef>
              <a:defRPr sz="1200"/>
            </a:pPr>
            <a:r>
              <a:t>alternating least squares (ALS)</a:t>
            </a:r>
          </a:p>
          <a:p>
            <a:pPr marL="0" indent="0">
              <a:lnSpc>
                <a:spcPct val="100000"/>
              </a:lnSpc>
              <a:spcBef>
                <a:spcPts val="1200"/>
              </a:spcBef>
              <a:buSzTx/>
              <a:buFontTx/>
              <a:buNone/>
              <a:defRPr sz="1200"/>
            </a:pPr>
            <a:r>
              <a:t>Clustering</a:t>
            </a:r>
          </a:p>
          <a:p>
            <a:pPr marL="104775" indent="-104775">
              <a:lnSpc>
                <a:spcPct val="100000"/>
              </a:lnSpc>
              <a:spcBef>
                <a:spcPts val="1200"/>
              </a:spcBef>
              <a:defRPr sz="1200"/>
            </a:pPr>
            <a:r>
              <a:t>k-means</a:t>
            </a:r>
          </a:p>
          <a:p>
            <a:pPr marL="104775" indent="-104775">
              <a:lnSpc>
                <a:spcPct val="100000"/>
              </a:lnSpc>
              <a:spcBef>
                <a:spcPts val="1200"/>
              </a:spcBef>
              <a:defRPr sz="1200"/>
            </a:pPr>
            <a:r>
              <a:t>Gaussian mixture</a:t>
            </a:r>
          </a:p>
          <a:p>
            <a:pPr marL="104775" indent="-104775">
              <a:lnSpc>
                <a:spcPct val="100000"/>
              </a:lnSpc>
              <a:spcBef>
                <a:spcPts val="1200"/>
              </a:spcBef>
              <a:defRPr sz="1200"/>
            </a:pPr>
            <a:r>
              <a:t>power iteration clustering (PIC)</a:t>
            </a:r>
          </a:p>
          <a:p>
            <a:pPr marL="104775" indent="-104775">
              <a:lnSpc>
                <a:spcPct val="100000"/>
              </a:lnSpc>
              <a:spcBef>
                <a:spcPts val="1200"/>
              </a:spcBef>
              <a:defRPr sz="1200"/>
            </a:pPr>
            <a:r>
              <a:t>latent Dirichlet allocation (LDA)</a:t>
            </a:r>
          </a:p>
          <a:p>
            <a:pPr marL="104775" indent="-104775">
              <a:lnSpc>
                <a:spcPct val="100000"/>
              </a:lnSpc>
              <a:spcBef>
                <a:spcPts val="1200"/>
              </a:spcBef>
              <a:defRPr sz="1200"/>
            </a:pPr>
            <a:r>
              <a:t>bisecting k-means</a:t>
            </a:r>
          </a:p>
          <a:p>
            <a:pPr marL="104775" indent="-104775">
              <a:lnSpc>
                <a:spcPct val="100000"/>
              </a:lnSpc>
              <a:spcBef>
                <a:spcPts val="1200"/>
              </a:spcBef>
              <a:defRPr sz="1200"/>
            </a:pPr>
            <a:r>
              <a:t>streaming k-means</a:t>
            </a:r>
          </a:p>
          <a:p>
            <a:pPr marL="0" indent="0">
              <a:lnSpc>
                <a:spcPct val="100000"/>
              </a:lnSpc>
              <a:spcBef>
                <a:spcPts val="1200"/>
              </a:spcBef>
              <a:buSzTx/>
              <a:buFontTx/>
              <a:buNone/>
              <a:defRPr sz="1200"/>
            </a:pPr>
            <a:r>
              <a:t>Dimensionality reduction</a:t>
            </a:r>
          </a:p>
          <a:p>
            <a:pPr marL="104775" indent="-104775">
              <a:lnSpc>
                <a:spcPct val="100000"/>
              </a:lnSpc>
              <a:spcBef>
                <a:spcPts val="1200"/>
              </a:spcBef>
              <a:defRPr sz="1200"/>
            </a:pPr>
            <a:r>
              <a:t>singular value decomposition (SVD)</a:t>
            </a:r>
          </a:p>
          <a:p>
            <a:pPr marL="104775" indent="-104775">
              <a:lnSpc>
                <a:spcPct val="100000"/>
              </a:lnSpc>
              <a:spcBef>
                <a:spcPts val="1200"/>
              </a:spcBef>
              <a:defRPr sz="1200"/>
            </a:pPr>
            <a:r>
              <a:t>principal component analysis (PCA)</a:t>
            </a:r>
          </a:p>
          <a:p>
            <a:pPr marL="0" indent="0">
              <a:lnSpc>
                <a:spcPct val="100000"/>
              </a:lnSpc>
              <a:spcBef>
                <a:spcPts val="1200"/>
              </a:spcBef>
              <a:buSzTx/>
              <a:buFontTx/>
              <a:buNone/>
              <a:defRPr sz="1200"/>
            </a:pPr>
            <a:r>
              <a:t>Feature extraction and transformation</a:t>
            </a:r>
          </a:p>
          <a:p>
            <a:pPr marL="0" indent="0">
              <a:lnSpc>
                <a:spcPct val="100000"/>
              </a:lnSpc>
              <a:spcBef>
                <a:spcPts val="1200"/>
              </a:spcBef>
              <a:buSzTx/>
              <a:buFontTx/>
              <a:buNone/>
              <a:defRPr sz="1200"/>
            </a:pPr>
            <a:r>
              <a:t>Frequent pattern mining</a:t>
            </a:r>
          </a:p>
          <a:p>
            <a:pPr marL="104775" indent="-104775">
              <a:lnSpc>
                <a:spcPct val="100000"/>
              </a:lnSpc>
              <a:spcBef>
                <a:spcPts val="1200"/>
              </a:spcBef>
              <a:defRPr sz="1200"/>
            </a:pPr>
            <a:r>
              <a:t>FP-growth</a:t>
            </a:r>
          </a:p>
          <a:p>
            <a:pPr marL="104775" indent="-104775">
              <a:lnSpc>
                <a:spcPct val="100000"/>
              </a:lnSpc>
              <a:spcBef>
                <a:spcPts val="1200"/>
              </a:spcBef>
              <a:defRPr sz="1200"/>
            </a:pPr>
            <a:r>
              <a:t>association rules</a:t>
            </a:r>
          </a:p>
          <a:p>
            <a:pPr marL="104775" indent="-104775">
              <a:lnSpc>
                <a:spcPct val="100000"/>
              </a:lnSpc>
              <a:spcBef>
                <a:spcPts val="1200"/>
              </a:spcBef>
              <a:defRPr sz="1200"/>
            </a:pPr>
            <a:r>
              <a:t>PrefixSpan</a:t>
            </a:r>
          </a:p>
          <a:p>
            <a:pPr marL="0" indent="0">
              <a:lnSpc>
                <a:spcPct val="100000"/>
              </a:lnSpc>
              <a:spcBef>
                <a:spcPts val="1200"/>
              </a:spcBef>
              <a:buSzTx/>
              <a:buFontTx/>
              <a:buNone/>
              <a:defRPr sz="1200"/>
            </a:pPr>
            <a:r>
              <a:t>Evaluation metrics</a:t>
            </a:r>
          </a:p>
          <a:p>
            <a:pPr marL="0" indent="0">
              <a:lnSpc>
                <a:spcPct val="100000"/>
              </a:lnSpc>
              <a:spcBef>
                <a:spcPts val="1200"/>
              </a:spcBef>
              <a:buSzTx/>
              <a:buFontTx/>
              <a:buNone/>
              <a:defRPr sz="1200"/>
            </a:pPr>
            <a:r>
              <a:t>PMML model export</a:t>
            </a:r>
          </a:p>
          <a:p>
            <a:pPr marL="0" indent="0">
              <a:lnSpc>
                <a:spcPct val="100000"/>
              </a:lnSpc>
              <a:spcBef>
                <a:spcPts val="1200"/>
              </a:spcBef>
              <a:buSzTx/>
              <a:buFontTx/>
              <a:buNone/>
              <a:defRPr sz="1200"/>
            </a:pPr>
            <a:r>
              <a:t>Optimization (developer)</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7" name="Shape 187"/>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ph type="title"/>
          </p:nvPr>
        </p:nvSpPr>
        <p:spPr>
          <a:prstGeom prst="rect">
            <a:avLst/>
          </a:prstGeom>
        </p:spPr>
        <p:txBody>
          <a:bodyPr/>
          <a:lstStyle/>
          <a:p>
            <a:pPr/>
            <a:r>
              <a:t>AGENDA</a:t>
            </a:r>
          </a:p>
        </p:txBody>
      </p:sp>
      <p:sp>
        <p:nvSpPr>
          <p:cNvPr id="189" name="Shape 189"/>
          <p:cNvSpPr/>
          <p:nvPr>
            <p:ph type="body" idx="1"/>
          </p:nvPr>
        </p:nvSpPr>
        <p:spPr>
          <a:prstGeom prst="rect">
            <a:avLst/>
          </a:prstGeom>
        </p:spPr>
        <p:txBody>
          <a:bodyPr/>
          <a:lstStyle/>
          <a:p>
            <a:pPr marL="352777" indent="-352777">
              <a:buSzPct val="100000"/>
              <a:buFontTx/>
              <a:buAutoNum type="arabicPeriod" startAt="1"/>
            </a:pPr>
            <a:r>
              <a:t>Guest Speaker</a:t>
            </a:r>
          </a:p>
          <a:p>
            <a:pPr marL="352777" indent="-352777">
              <a:buSzPct val="100000"/>
              <a:buFontTx/>
              <a:buAutoNum type="arabicPeriod" startAt="1"/>
            </a:pPr>
            <a:r>
              <a:t>Cloud Computing</a:t>
            </a:r>
          </a:p>
          <a:p>
            <a:pPr marL="352777" indent="-352777">
              <a:buSzPct val="100000"/>
              <a:buFontTx/>
              <a:buAutoNum type="arabicPeriod" startAt="1"/>
            </a:pPr>
            <a:r>
              <a:t>Spark</a:t>
            </a:r>
          </a:p>
          <a:p>
            <a:pPr marL="352777" indent="-352777">
              <a:buSzPct val="100000"/>
              <a:buFontTx/>
              <a:buAutoNum type="arabicPeriod" startAt="1"/>
            </a:pPr>
            <a:r>
              <a:t>Lab</a:t>
            </a:r>
          </a:p>
          <a:p>
            <a:pPr marL="352777" indent="-352777">
              <a:buSzPct val="100000"/>
              <a:buFontTx/>
              <a:buAutoNum type="arabicPeriod" startAt="1"/>
            </a:pPr>
            <a:r>
              <a:t>Real World Problem</a:t>
            </a:r>
          </a:p>
          <a:p>
            <a:pPr marL="352777" indent="-352777">
              <a:buSzPct val="100000"/>
              <a:buFontTx/>
              <a:buAutoNum type="arabicPeriod" startAt="1"/>
            </a:pPr>
            <a:r>
              <a:t>Review</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2" name="pasted-image.png"/>
          <p:cNvPicPr>
            <a:picLocks noChangeAspect="1"/>
          </p:cNvPicPr>
          <p:nvPr/>
        </p:nvPicPr>
        <p:blipFill>
          <a:blip r:embed="rId2">
            <a:extLst/>
          </a:blip>
          <a:stretch>
            <a:fillRect/>
          </a:stretch>
        </p:blipFill>
        <p:spPr>
          <a:xfrm>
            <a:off x="-1836" y="-2942252"/>
            <a:ext cx="9366747" cy="8195904"/>
          </a:xfrm>
          <a:prstGeom prst="rect">
            <a:avLst/>
          </a:prstGeom>
          <a:ln w="12700">
            <a:miter lim="400000"/>
          </a:ln>
        </p:spPr>
      </p:pic>
      <p:sp>
        <p:nvSpPr>
          <p:cNvPr id="333" name="Shape 333"/>
          <p:cNvSpPr/>
          <p:nvPr>
            <p:ph type="title"/>
          </p:nvPr>
        </p:nvSpPr>
        <p:spPr>
          <a:xfrm>
            <a:off x="1689794" y="1150143"/>
            <a:ext cx="5983487" cy="1163837"/>
          </a:xfrm>
          <a:prstGeom prst="rect">
            <a:avLst/>
          </a:prstGeom>
        </p:spPr>
        <p:txBody>
          <a:bodyPr/>
          <a:lstStyle>
            <a:lvl1pPr>
              <a:defRPr b="1">
                <a:latin typeface="+mj-lt"/>
                <a:ea typeface="+mj-ea"/>
                <a:cs typeface="+mj-cs"/>
                <a:sym typeface="Helvetica"/>
              </a:defRPr>
            </a:lvl1pPr>
          </a:lstStyle>
          <a:p>
            <a:pPr/>
            <a:r>
              <a:t>Pipelines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9" name="Shape 3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Shape 340"/>
          <p:cNvSpPr/>
          <p:nvPr>
            <p:ph type="title"/>
          </p:nvPr>
        </p:nvSpPr>
        <p:spPr>
          <a:prstGeom prst="rect">
            <a:avLst/>
          </a:prstGeom>
        </p:spPr>
        <p:txBody>
          <a:bodyPr/>
          <a:lstStyle/>
          <a:p>
            <a:pPr/>
            <a:r>
              <a:t>PIPELINES</a:t>
            </a:r>
          </a:p>
        </p:txBody>
      </p:sp>
      <p:sp>
        <p:nvSpPr>
          <p:cNvPr id="341" name="Shape 341"/>
          <p:cNvSpPr/>
          <p:nvPr>
            <p:ph type="body" idx="1"/>
          </p:nvPr>
        </p:nvSpPr>
        <p:spPr>
          <a:prstGeom prst="rect">
            <a:avLst/>
          </a:prstGeom>
        </p:spPr>
        <p:txBody>
          <a:bodyPr/>
          <a:lstStyle/>
          <a:p>
            <a:pPr marL="0" indent="0">
              <a:lnSpc>
                <a:spcPct val="100000"/>
              </a:lnSpc>
              <a:spcBef>
                <a:spcPts val="1200"/>
              </a:spcBef>
              <a:buSzTx/>
              <a:buFontTx/>
              <a:buNone/>
            </a:pPr>
            <a:r>
              <a:t>Two types of pipelines</a:t>
            </a:r>
          </a:p>
          <a:p>
            <a:pPr marL="0" indent="0">
              <a:lnSpc>
                <a:spcPct val="100000"/>
              </a:lnSpc>
              <a:spcBef>
                <a:spcPts val="1200"/>
              </a:spcBef>
              <a:buSzTx/>
              <a:buFontTx/>
              <a:buNone/>
            </a:pPr>
          </a:p>
          <a:p>
            <a:pPr>
              <a:lnSpc>
                <a:spcPct val="100000"/>
              </a:lnSpc>
              <a:spcBef>
                <a:spcPts val="1200"/>
              </a:spcBef>
            </a:pPr>
            <a:r>
              <a:t>Transformer - takes a dataset as input and produces an augmented dataset as output. For example, a transformer may read a column (e.g., text), map it into a new column (e.g., feature vectors), and output a new DataFrame with the mapped column appended</a:t>
            </a:r>
          </a:p>
          <a:p>
            <a:pPr>
              <a:lnSpc>
                <a:spcPct val="100000"/>
              </a:lnSpc>
              <a:spcBef>
                <a:spcPts val="1200"/>
              </a:spcBef>
            </a:pPr>
            <a:r>
              <a:t>Estimator - basically training a model, it must be first fit on the input dataset to produce a model. For example, a learning algorithm such as LogisticRegression is an Estimator.</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7" name="Shape 3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Shape 348"/>
          <p:cNvSpPr/>
          <p:nvPr>
            <p:ph type="title"/>
          </p:nvPr>
        </p:nvSpPr>
        <p:spPr>
          <a:prstGeom prst="rect">
            <a:avLst/>
          </a:prstGeom>
        </p:spPr>
        <p:txBody>
          <a:bodyPr/>
          <a:lstStyle/>
          <a:p>
            <a:pPr/>
            <a:r>
              <a:t>PIPELINES</a:t>
            </a:r>
          </a:p>
        </p:txBody>
      </p:sp>
      <p:pic>
        <p:nvPicPr>
          <p:cNvPr id="349" name="pasted-image.png"/>
          <p:cNvPicPr>
            <a:picLocks noChangeAspect="1"/>
          </p:cNvPicPr>
          <p:nvPr/>
        </p:nvPicPr>
        <p:blipFill>
          <a:blip r:embed="rId2">
            <a:extLst/>
          </a:blip>
          <a:stretch>
            <a:fillRect/>
          </a:stretch>
        </p:blipFill>
        <p:spPr>
          <a:xfrm>
            <a:off x="377865" y="1363392"/>
            <a:ext cx="8607345" cy="2531016"/>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2" name="Shape 35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3" name="Shape 35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4" name="Shape 35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5" name="Shape 35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Shape 356"/>
          <p:cNvSpPr/>
          <p:nvPr>
            <p:ph type="title"/>
          </p:nvPr>
        </p:nvSpPr>
        <p:spPr>
          <a:prstGeom prst="rect">
            <a:avLst/>
          </a:prstGeom>
        </p:spPr>
        <p:txBody>
          <a:bodyPr/>
          <a:lstStyle/>
          <a:p>
            <a:pPr/>
            <a:r>
              <a:t>SPARK GRAPHX</a:t>
            </a:r>
          </a:p>
        </p:txBody>
      </p:sp>
      <p:sp>
        <p:nvSpPr>
          <p:cNvPr id="357" name="Shape 357"/>
          <p:cNvSpPr/>
          <p:nvPr>
            <p:ph type="body" sz="half" idx="1"/>
          </p:nvPr>
        </p:nvSpPr>
        <p:spPr>
          <a:xfrm>
            <a:off x="468153" y="983297"/>
            <a:ext cx="4252939" cy="4030980"/>
          </a:xfrm>
          <a:prstGeom prst="rect">
            <a:avLst/>
          </a:prstGeom>
        </p:spPr>
        <p:txBody>
          <a:bodyPr/>
          <a:lstStyle/>
          <a:p>
            <a:pPr marL="0" indent="0">
              <a:lnSpc>
                <a:spcPct val="100000"/>
              </a:lnSpc>
              <a:spcBef>
                <a:spcPts val="1200"/>
              </a:spcBef>
              <a:buSzTx/>
              <a:buFontTx/>
              <a:buNone/>
            </a:pPr>
            <a:r>
              <a:t>Useful for graphs and graph parallel processing</a:t>
            </a:r>
          </a:p>
          <a:p>
            <a:pPr>
              <a:lnSpc>
                <a:spcPct val="100000"/>
              </a:lnSpc>
              <a:spcBef>
                <a:spcPts val="1200"/>
              </a:spcBef>
            </a:pPr>
            <a:r>
              <a:t>PageRank</a:t>
            </a:r>
          </a:p>
          <a:p>
            <a:pPr>
              <a:lnSpc>
                <a:spcPct val="100000"/>
              </a:lnSpc>
              <a:spcBef>
                <a:spcPts val="1200"/>
              </a:spcBef>
            </a:pPr>
            <a:r>
              <a:t>Label Propagation</a:t>
            </a:r>
          </a:p>
          <a:p>
            <a:pPr>
              <a:lnSpc>
                <a:spcPct val="100000"/>
              </a:lnSpc>
              <a:spcBef>
                <a:spcPts val="1200"/>
              </a:spcBef>
            </a:pPr>
            <a:r>
              <a:t>SVD++</a:t>
            </a:r>
          </a:p>
          <a:p>
            <a:pPr>
              <a:lnSpc>
                <a:spcPct val="100000"/>
              </a:lnSpc>
              <a:spcBef>
                <a:spcPts val="1200"/>
              </a:spcBef>
            </a:pPr>
            <a:r>
              <a:t>Triangle Counting</a:t>
            </a:r>
          </a:p>
        </p:txBody>
      </p:sp>
      <p:pic>
        <p:nvPicPr>
          <p:cNvPr id="358" name="pasted-image.png"/>
          <p:cNvPicPr>
            <a:picLocks noChangeAspect="1"/>
          </p:cNvPicPr>
          <p:nvPr/>
        </p:nvPicPr>
        <p:blipFill>
          <a:blip r:embed="rId2">
            <a:extLst/>
          </a:blip>
          <a:stretch>
            <a:fillRect/>
          </a:stretch>
        </p:blipFill>
        <p:spPr>
          <a:xfrm>
            <a:off x="4756679" y="2325344"/>
            <a:ext cx="4252939" cy="1346886"/>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0" name="pasted-image.png"/>
          <p:cNvPicPr>
            <a:picLocks noChangeAspect="1"/>
          </p:cNvPicPr>
          <p:nvPr/>
        </p:nvPicPr>
        <p:blipFill>
          <a:blip r:embed="rId2">
            <a:extLst/>
          </a:blip>
          <a:stretch>
            <a:fillRect/>
          </a:stretch>
        </p:blipFill>
        <p:spPr>
          <a:xfrm>
            <a:off x="5335063" y="960437"/>
            <a:ext cx="3465670" cy="1947706"/>
          </a:xfrm>
          <a:prstGeom prst="rect">
            <a:avLst/>
          </a:prstGeom>
          <a:ln w="25400"/>
        </p:spPr>
      </p:pic>
      <p:sp>
        <p:nvSpPr>
          <p:cNvPr id="361" name="Shape 36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2" name="Shape 36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3" name="Shape 3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4" name="Shape 3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5" name="Shape 3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Shape 366"/>
          <p:cNvSpPr/>
          <p:nvPr>
            <p:ph type="title"/>
          </p:nvPr>
        </p:nvSpPr>
        <p:spPr>
          <a:prstGeom prst="rect">
            <a:avLst/>
          </a:prstGeom>
        </p:spPr>
        <p:txBody>
          <a:bodyPr/>
          <a:lstStyle/>
          <a:p>
            <a:pPr/>
            <a:r>
              <a:t>DIGRESSION - GRAPH ANALYSIS - FACEBOOK</a:t>
            </a:r>
          </a:p>
        </p:txBody>
      </p:sp>
      <p:sp>
        <p:nvSpPr>
          <p:cNvPr id="367" name="Shape 367"/>
          <p:cNvSpPr/>
          <p:nvPr>
            <p:ph type="body" sz="half" idx="1"/>
          </p:nvPr>
        </p:nvSpPr>
        <p:spPr>
          <a:xfrm>
            <a:off x="468153" y="983297"/>
            <a:ext cx="4252939" cy="4030980"/>
          </a:xfrm>
          <a:prstGeom prst="rect">
            <a:avLst/>
          </a:prstGeom>
        </p:spPr>
        <p:txBody>
          <a:bodyPr/>
          <a:lstStyle/>
          <a:p>
            <a:pPr marL="0" indent="0">
              <a:lnSpc>
                <a:spcPct val="100000"/>
              </a:lnSpc>
              <a:spcBef>
                <a:spcPts val="1200"/>
              </a:spcBef>
              <a:buSzTx/>
              <a:buFontTx/>
              <a:buNone/>
            </a:pPr>
            <a:r>
              <a:t>How connected is the world?</a:t>
            </a:r>
          </a:p>
          <a:p>
            <a:pPr marL="0" indent="0">
              <a:lnSpc>
                <a:spcPct val="100000"/>
              </a:lnSpc>
              <a:spcBef>
                <a:spcPts val="1200"/>
              </a:spcBef>
              <a:buSzTx/>
              <a:buFontTx/>
              <a:buNone/>
            </a:pPr>
          </a:p>
          <a:p>
            <a:pPr marL="0" indent="0">
              <a:lnSpc>
                <a:spcPct val="100000"/>
              </a:lnSpc>
              <a:spcBef>
                <a:spcPts val="1200"/>
              </a:spcBef>
              <a:buSzTx/>
              <a:buFontTx/>
              <a:buNone/>
            </a:pPr>
            <a:r>
              <a:t>Each person in the world (at least among the 1.59 billion people active on Facebook) is connected to every other person by an average of three and a half other people.</a:t>
            </a:r>
          </a:p>
          <a:p>
            <a:pPr marL="0" indent="0">
              <a:lnSpc>
                <a:spcPct val="100000"/>
              </a:lnSpc>
              <a:spcBef>
                <a:spcPts val="1200"/>
              </a:spcBef>
              <a:buSzTx/>
              <a:buFontTx/>
              <a:buNone/>
            </a:pPr>
          </a:p>
          <a:p>
            <a:pPr marL="0" indent="0">
              <a:lnSpc>
                <a:spcPct val="100000"/>
              </a:lnSpc>
              <a:spcBef>
                <a:spcPts val="1200"/>
              </a:spcBef>
              <a:buSzTx/>
              <a:buFontTx/>
              <a:buNone/>
            </a:pPr>
            <a:r>
              <a:t>Rather than calculate it exactly, they estimate distances with statistical algorithms</a:t>
            </a:r>
          </a:p>
        </p:txBody>
      </p:sp>
      <p:pic>
        <p:nvPicPr>
          <p:cNvPr id="368" name="pasted-image.png"/>
          <p:cNvPicPr>
            <a:picLocks noChangeAspect="1"/>
          </p:cNvPicPr>
          <p:nvPr/>
        </p:nvPicPr>
        <p:blipFill>
          <a:blip r:embed="rId3">
            <a:extLst/>
          </a:blip>
          <a:stretch>
            <a:fillRect/>
          </a:stretch>
        </p:blipFill>
        <p:spPr>
          <a:xfrm>
            <a:off x="4901132" y="2955767"/>
            <a:ext cx="4333532" cy="2215982"/>
          </a:xfrm>
          <a:prstGeom prst="rect">
            <a:avLst/>
          </a:prstGeom>
          <a:ln w="25400"/>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1" name="Shape 3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2" name="Shape 3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3" name="Shape 3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4" name="Shape 3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Shape 375"/>
          <p:cNvSpPr/>
          <p:nvPr>
            <p:ph type="title"/>
          </p:nvPr>
        </p:nvSpPr>
        <p:spPr>
          <a:prstGeom prst="rect">
            <a:avLst/>
          </a:prstGeom>
        </p:spPr>
        <p:txBody>
          <a:bodyPr/>
          <a:lstStyle/>
          <a:p>
            <a:pPr/>
            <a:r>
              <a:t>SPARK PACKAGES</a:t>
            </a:r>
          </a:p>
        </p:txBody>
      </p:sp>
      <p:pic>
        <p:nvPicPr>
          <p:cNvPr id="376" name="pasted-image.png"/>
          <p:cNvPicPr>
            <a:picLocks noChangeAspect="1"/>
          </p:cNvPicPr>
          <p:nvPr/>
        </p:nvPicPr>
        <p:blipFill>
          <a:blip r:embed="rId2">
            <a:extLst/>
          </a:blip>
          <a:stretch>
            <a:fillRect/>
          </a:stretch>
        </p:blipFill>
        <p:spPr>
          <a:xfrm>
            <a:off x="744477" y="960437"/>
            <a:ext cx="7874121" cy="4038291"/>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8" name="pasted-image.png"/>
          <p:cNvPicPr>
            <a:picLocks noChangeAspect="1"/>
          </p:cNvPicPr>
          <p:nvPr/>
        </p:nvPicPr>
        <p:blipFill>
          <a:blip r:embed="rId2">
            <a:extLst/>
          </a:blip>
          <a:stretch>
            <a:fillRect/>
          </a:stretch>
        </p:blipFill>
        <p:spPr>
          <a:xfrm>
            <a:off x="-673893" y="-100642"/>
            <a:ext cx="10710861" cy="5459084"/>
          </a:xfrm>
          <a:prstGeom prst="rect">
            <a:avLst/>
          </a:prstGeom>
          <a:ln w="25400"/>
        </p:spPr>
      </p:pic>
      <p:sp>
        <p:nvSpPr>
          <p:cNvPr id="379" name="Shape 37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0" name="Shape 38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1" name="Shape 38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pPr/>
            <a:r>
              <a:t>LAB</a:t>
            </a:r>
          </a:p>
        </p:txBody>
      </p:sp>
      <p:sp>
        <p:nvSpPr>
          <p:cNvPr id="382" name="Shape 382"/>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5" name="Shape 3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6" name="Shape 386"/>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pic>
        <p:nvPicPr>
          <p:cNvPr id="387" name="pasted-image-enhanced.png"/>
          <p:cNvPicPr>
            <a:picLocks noChangeAspect="1"/>
          </p:cNvPicPr>
          <p:nvPr/>
        </p:nvPicPr>
        <p:blipFill>
          <a:blip r:embed="rId2">
            <a:extLst/>
          </a:blip>
          <a:stretch>
            <a:fillRect/>
          </a:stretch>
        </p:blipFill>
        <p:spPr>
          <a:xfrm>
            <a:off x="1786699" y="1244412"/>
            <a:ext cx="5789677" cy="276897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0" name="Shape 3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1" name="Shape 3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2" name="Shape 3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3" name="Shape 3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4" name="Shape 394"/>
          <p:cNvSpPr/>
          <p:nvPr>
            <p:ph type="title"/>
          </p:nvPr>
        </p:nvSpPr>
        <p:spPr>
          <a:prstGeom prst="rect">
            <a:avLst/>
          </a:prstGeom>
        </p:spPr>
        <p:txBody>
          <a:bodyPr/>
          <a:lstStyle/>
          <a:p>
            <a:pPr/>
            <a:r>
              <a:t>JSON - WHAT IS IT?</a:t>
            </a:r>
          </a:p>
        </p:txBody>
      </p:sp>
      <p:sp>
        <p:nvSpPr>
          <p:cNvPr id="395" name="Shape 395"/>
          <p:cNvSpPr/>
          <p:nvPr>
            <p:ph type="body" idx="1"/>
          </p:nvPr>
        </p:nvSpPr>
        <p:spPr>
          <a:xfrm>
            <a:off x="468153" y="983297"/>
            <a:ext cx="4923454" cy="4030980"/>
          </a:xfrm>
          <a:prstGeom prst="rect">
            <a:avLst/>
          </a:prstGeom>
        </p:spPr>
        <p:txBody>
          <a:bodyPr/>
          <a:lstStyle/>
          <a:p>
            <a:pPr marL="0" indent="0">
              <a:spcBef>
                <a:spcPts val="1200"/>
              </a:spcBef>
              <a:buSzTx/>
              <a:buFontTx/>
              <a:buNone/>
            </a:pPr>
            <a:r>
              <a:t>JSON - JavaScript Object Notation</a:t>
            </a:r>
          </a:p>
          <a:p>
            <a:pPr marL="174625" indent="-174625">
              <a:spcBef>
                <a:spcPts val="1200"/>
              </a:spcBef>
            </a:pPr>
            <a:r>
              <a:t>Human readable data with attribute-value pairs.</a:t>
            </a:r>
          </a:p>
          <a:p>
            <a:pPr marL="174625" indent="-174625">
              <a:spcBef>
                <a:spcPts val="1200"/>
              </a:spcBef>
            </a:pPr>
            <a:r>
              <a:t>What is inside the curly brackets is an object</a:t>
            </a:r>
          </a:p>
          <a:p>
            <a:pPr marL="174625" indent="-174625">
              <a:spcBef>
                <a:spcPts val="1200"/>
              </a:spcBef>
            </a:pPr>
            <a:r>
              <a:t>In the object we declare variables with ‘attribute’ : ‘value’ pairs</a:t>
            </a:r>
          </a:p>
        </p:txBody>
      </p:sp>
      <p:pic>
        <p:nvPicPr>
          <p:cNvPr id="396" name="pasted-image.png"/>
          <p:cNvPicPr>
            <a:picLocks noChangeAspect="1"/>
          </p:cNvPicPr>
          <p:nvPr/>
        </p:nvPicPr>
        <p:blipFill>
          <a:blip r:embed="rId2">
            <a:extLst/>
          </a:blip>
          <a:stretch>
            <a:fillRect/>
          </a:stretch>
        </p:blipFill>
        <p:spPr>
          <a:xfrm>
            <a:off x="5653159" y="983297"/>
            <a:ext cx="3320979" cy="4030980"/>
          </a:xfrm>
          <a:prstGeom prst="rect">
            <a:avLst/>
          </a:prstGeom>
          <a:ln w="25400"/>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9" name="Shape 39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0" name="Shape 40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1" name="Shape 40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2" name="Shape 4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Shape 403"/>
          <p:cNvSpPr/>
          <p:nvPr>
            <p:ph type="title"/>
          </p:nvPr>
        </p:nvSpPr>
        <p:spPr>
          <a:prstGeom prst="rect">
            <a:avLst/>
          </a:prstGeom>
        </p:spPr>
        <p:txBody>
          <a:bodyPr/>
          <a:lstStyle/>
          <a:p>
            <a:pPr/>
            <a:r>
              <a:t>JSON - HOW DOES IT RELATE TO DATA SCIENCE?</a:t>
            </a:r>
          </a:p>
        </p:txBody>
      </p:sp>
      <p:sp>
        <p:nvSpPr>
          <p:cNvPr id="404" name="Shape 404"/>
          <p:cNvSpPr/>
          <p:nvPr>
            <p:ph type="body" idx="1"/>
          </p:nvPr>
        </p:nvSpPr>
        <p:spPr>
          <a:prstGeom prst="rect">
            <a:avLst/>
          </a:prstGeom>
        </p:spPr>
        <p:txBody>
          <a:bodyPr/>
          <a:lstStyle/>
          <a:p>
            <a:pPr>
              <a:spcBef>
                <a:spcPts val="1200"/>
              </a:spcBef>
            </a:pPr>
            <a:r>
              <a:t>Webservices provide application programming interfaces (APIs) are now usually transferring data via JSON</a:t>
            </a:r>
          </a:p>
          <a:p>
            <a:pPr>
              <a:spcBef>
                <a:spcPts val="1200"/>
              </a:spcBef>
            </a:pPr>
            <a:r>
              <a:t>Underlying document databases like MongoDB</a:t>
            </a:r>
          </a:p>
          <a:p>
            <a:pPr>
              <a:spcBef>
                <a:spcPts val="1200"/>
              </a:spcBef>
            </a:pPr>
            <a:r>
              <a:t>Increasingly common data format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5" name="Shape 195"/>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hape 196"/>
          <p:cNvSpPr/>
          <p:nvPr>
            <p:ph type="title"/>
          </p:nvPr>
        </p:nvSpPr>
        <p:spPr>
          <a:prstGeom prst="rect">
            <a:avLst/>
          </a:prstGeom>
        </p:spPr>
        <p:txBody>
          <a:bodyPr/>
          <a:lstStyle/>
          <a:p>
            <a:pPr/>
            <a:r>
              <a:t>WHAT IS IT AND WHY USE IT?</a:t>
            </a:r>
          </a:p>
        </p:txBody>
      </p:sp>
      <p:sp>
        <p:nvSpPr>
          <p:cNvPr id="197" name="Shape 197"/>
          <p:cNvSpPr/>
          <p:nvPr>
            <p:ph type="body" idx="1"/>
          </p:nvPr>
        </p:nvSpPr>
        <p:spPr>
          <a:prstGeom prst="rect">
            <a:avLst/>
          </a:prstGeom>
        </p:spPr>
        <p:txBody>
          <a:bodyPr/>
          <a:lstStyle/>
          <a:p>
            <a:pPr marL="179387" indent="-138747">
              <a:spcBef>
                <a:spcPts val="1200"/>
              </a:spcBef>
            </a:pPr>
            <a:r>
              <a:rPr sz="1900"/>
              <a:t>EC2</a:t>
            </a:r>
            <a:endParaRPr sz="1900"/>
          </a:p>
          <a:p>
            <a:pPr marL="179387" indent="-138747">
              <a:spcBef>
                <a:spcPts val="1200"/>
              </a:spcBef>
            </a:pPr>
            <a:r>
              <a:rPr sz="1900"/>
              <a:t>RDS</a:t>
            </a:r>
            <a:endParaRPr sz="1900"/>
          </a:p>
          <a:p>
            <a:pPr marL="179387" indent="-138747">
              <a:spcBef>
                <a:spcPts val="1200"/>
              </a:spcBef>
            </a:pPr>
            <a:r>
              <a:rPr sz="1900"/>
              <a:t>mongoDB</a:t>
            </a:r>
            <a:endParaRPr sz="1900"/>
          </a:p>
          <a:p>
            <a:pPr marL="179387" indent="-138747">
              <a:spcBef>
                <a:spcPts val="1200"/>
              </a:spcBef>
            </a:pPr>
            <a:r>
              <a:rPr sz="1900"/>
              <a:t>Redshift</a:t>
            </a:r>
            <a:endParaRPr sz="1900"/>
          </a:p>
          <a:p>
            <a:pPr marL="179387" indent="-138747">
              <a:spcBef>
                <a:spcPts val="1200"/>
              </a:spcBef>
            </a:pPr>
            <a:r>
              <a:rPr sz="1900"/>
              <a:t>Spark</a:t>
            </a:r>
          </a:p>
        </p:txBody>
      </p:sp>
      <p:pic>
        <p:nvPicPr>
          <p:cNvPr id="198" name="pasted-image.png"/>
          <p:cNvPicPr>
            <a:picLocks noChangeAspect="1"/>
          </p:cNvPicPr>
          <p:nvPr/>
        </p:nvPicPr>
        <p:blipFill>
          <a:blip r:embed="rId2">
            <a:extLst/>
          </a:blip>
          <a:stretch>
            <a:fillRect/>
          </a:stretch>
        </p:blipFill>
        <p:spPr>
          <a:xfrm>
            <a:off x="3879268" y="1077827"/>
            <a:ext cx="1574145" cy="1681556"/>
          </a:xfrm>
          <a:prstGeom prst="rect">
            <a:avLst/>
          </a:prstGeom>
          <a:ln w="25400"/>
        </p:spPr>
      </p:pic>
      <p:pic>
        <p:nvPicPr>
          <p:cNvPr id="199" name="pasted-image.png"/>
          <p:cNvPicPr>
            <a:picLocks noChangeAspect="1"/>
          </p:cNvPicPr>
          <p:nvPr/>
        </p:nvPicPr>
        <p:blipFill>
          <a:blip r:embed="rId3">
            <a:extLst/>
          </a:blip>
          <a:stretch>
            <a:fillRect/>
          </a:stretch>
        </p:blipFill>
        <p:spPr>
          <a:xfrm>
            <a:off x="5429376" y="1077827"/>
            <a:ext cx="1366712" cy="1681556"/>
          </a:xfrm>
          <a:prstGeom prst="rect">
            <a:avLst/>
          </a:prstGeom>
          <a:ln w="25400"/>
        </p:spPr>
      </p:pic>
      <p:pic>
        <p:nvPicPr>
          <p:cNvPr id="200" name="pasted-image.png"/>
          <p:cNvPicPr>
            <a:picLocks noChangeAspect="1"/>
          </p:cNvPicPr>
          <p:nvPr/>
        </p:nvPicPr>
        <p:blipFill>
          <a:blip r:embed="rId4">
            <a:extLst/>
          </a:blip>
          <a:stretch>
            <a:fillRect/>
          </a:stretch>
        </p:blipFill>
        <p:spPr>
          <a:xfrm>
            <a:off x="3819628" y="2935202"/>
            <a:ext cx="1693425" cy="1984545"/>
          </a:xfrm>
          <a:prstGeom prst="rect">
            <a:avLst/>
          </a:prstGeom>
          <a:ln w="25400"/>
        </p:spPr>
      </p:pic>
      <p:pic>
        <p:nvPicPr>
          <p:cNvPr id="201" name="pasted-image.png"/>
          <p:cNvPicPr>
            <a:picLocks noChangeAspect="1"/>
          </p:cNvPicPr>
          <p:nvPr/>
        </p:nvPicPr>
        <p:blipFill>
          <a:blip r:embed="rId5">
            <a:extLst/>
          </a:blip>
          <a:stretch>
            <a:fillRect/>
          </a:stretch>
        </p:blipFill>
        <p:spPr>
          <a:xfrm>
            <a:off x="5429376" y="3157299"/>
            <a:ext cx="1366712" cy="1540351"/>
          </a:xfrm>
          <a:prstGeom prst="rect">
            <a:avLst/>
          </a:prstGeom>
          <a:ln w="25400"/>
        </p:spPr>
      </p:pic>
      <p:pic>
        <p:nvPicPr>
          <p:cNvPr id="202" name="pasted-image.png"/>
          <p:cNvPicPr>
            <a:picLocks noChangeAspect="1"/>
          </p:cNvPicPr>
          <p:nvPr/>
        </p:nvPicPr>
        <p:blipFill>
          <a:blip r:embed="rId6">
            <a:extLst/>
          </a:blip>
          <a:stretch>
            <a:fillRect/>
          </a:stretch>
        </p:blipFill>
        <p:spPr>
          <a:xfrm>
            <a:off x="7075487" y="2490787"/>
            <a:ext cx="1943101" cy="1016001"/>
          </a:xfrm>
          <a:prstGeom prst="rect">
            <a:avLst/>
          </a:prstGeom>
          <a:ln w="25400"/>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7" name="Shape 40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8" name="Shape 408"/>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pic>
        <p:nvPicPr>
          <p:cNvPr id="409" name="pasted-image.png"/>
          <p:cNvPicPr>
            <a:picLocks noChangeAspect="1"/>
          </p:cNvPicPr>
          <p:nvPr/>
        </p:nvPicPr>
        <p:blipFill>
          <a:blip r:embed="rId2">
            <a:extLst/>
          </a:blip>
          <a:stretch>
            <a:fillRect/>
          </a:stretch>
        </p:blipFill>
        <p:spPr>
          <a:xfrm>
            <a:off x="2350891" y="549564"/>
            <a:ext cx="4661293" cy="4158672"/>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5" name="Shape 4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Shape 416"/>
          <p:cNvSpPr/>
          <p:nvPr>
            <p:ph type="title"/>
          </p:nvPr>
        </p:nvSpPr>
        <p:spPr>
          <a:prstGeom prst="rect">
            <a:avLst/>
          </a:prstGeom>
        </p:spPr>
        <p:txBody>
          <a:bodyPr/>
          <a:lstStyle/>
          <a:p>
            <a:pPr/>
            <a:r>
              <a:t>DOCKER - WHAT IS IT?</a:t>
            </a:r>
          </a:p>
        </p:txBody>
      </p:sp>
      <p:sp>
        <p:nvSpPr>
          <p:cNvPr id="417" name="Shape 417"/>
          <p:cNvSpPr/>
          <p:nvPr>
            <p:ph type="body" idx="1"/>
          </p:nvPr>
        </p:nvSpPr>
        <p:spPr>
          <a:xfrm>
            <a:off x="468153" y="983297"/>
            <a:ext cx="4923454" cy="4030980"/>
          </a:xfrm>
          <a:prstGeom prst="rect">
            <a:avLst/>
          </a:prstGeom>
        </p:spPr>
        <p:txBody>
          <a:bodyPr/>
          <a:lstStyle/>
          <a:p>
            <a:pPr marL="0" indent="0">
              <a:spcBef>
                <a:spcPts val="1200"/>
              </a:spcBef>
              <a:buSzTx/>
              <a:buFontTx/>
              <a:buNone/>
            </a:pPr>
            <a: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a:p>
            <a:pPr>
              <a:spcBef>
                <a:spcPts val="1200"/>
              </a:spcBef>
            </a:pPr>
            <a:r>
              <a:t>Lightweight</a:t>
            </a:r>
          </a:p>
          <a:p>
            <a:pPr>
              <a:spcBef>
                <a:spcPts val="1200"/>
              </a:spcBef>
            </a:pPr>
            <a:r>
              <a:t>Open</a:t>
            </a:r>
          </a:p>
          <a:p>
            <a:pPr>
              <a:spcBef>
                <a:spcPts val="1200"/>
              </a:spcBef>
            </a:pPr>
            <a:r>
              <a:t>Secure</a:t>
            </a:r>
          </a:p>
        </p:txBody>
      </p:sp>
      <p:pic>
        <p:nvPicPr>
          <p:cNvPr id="418" name="pasted-image.png"/>
          <p:cNvPicPr>
            <a:picLocks noChangeAspect="1"/>
          </p:cNvPicPr>
          <p:nvPr/>
        </p:nvPicPr>
        <p:blipFill>
          <a:blip r:embed="rId2">
            <a:extLst/>
          </a:blip>
          <a:stretch>
            <a:fillRect/>
          </a:stretch>
        </p:blipFill>
        <p:spPr>
          <a:xfrm>
            <a:off x="6294437" y="1422400"/>
            <a:ext cx="2540001" cy="2413000"/>
          </a:xfrm>
          <a:prstGeom prst="rect">
            <a:avLst/>
          </a:prstGeom>
          <a:ln w="25400"/>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1" name="Shape 4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2" name="Shape 4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3" name="Shape 4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4" name="Shape 4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5" name="Shape 425"/>
          <p:cNvSpPr/>
          <p:nvPr>
            <p:ph type="title"/>
          </p:nvPr>
        </p:nvSpPr>
        <p:spPr>
          <a:prstGeom prst="rect">
            <a:avLst/>
          </a:prstGeom>
        </p:spPr>
        <p:txBody>
          <a:bodyPr/>
          <a:lstStyle/>
          <a:p>
            <a:pPr/>
            <a:r>
              <a:t>DOCKER - HOW DOES IT RELATE TO DATA SCIENCE?</a:t>
            </a:r>
          </a:p>
        </p:txBody>
      </p:sp>
      <p:sp>
        <p:nvSpPr>
          <p:cNvPr id="426" name="Shape 426"/>
          <p:cNvSpPr/>
          <p:nvPr>
            <p:ph type="body" sz="half" idx="1"/>
          </p:nvPr>
        </p:nvSpPr>
        <p:spPr>
          <a:xfrm>
            <a:off x="468153" y="983297"/>
            <a:ext cx="4639589" cy="4030980"/>
          </a:xfrm>
          <a:prstGeom prst="rect">
            <a:avLst/>
          </a:prstGeom>
        </p:spPr>
        <p:txBody>
          <a:bodyPr/>
          <a:lstStyle/>
          <a:p>
            <a:pPr>
              <a:spcBef>
                <a:spcPts val="1200"/>
              </a:spcBef>
            </a:pPr>
            <a:r>
              <a:t>Installing data science software can be a pain because of software dependencies and different OS environments. Docker helps solve this problem</a:t>
            </a:r>
          </a:p>
          <a:p>
            <a:pPr>
              <a:spcBef>
                <a:spcPts val="1200"/>
              </a:spcBef>
            </a:pPr>
            <a:r>
              <a:t>See Kaggle Scripts</a:t>
            </a:r>
          </a:p>
        </p:txBody>
      </p:sp>
      <p:pic>
        <p:nvPicPr>
          <p:cNvPr id="427" name="pasted-image.png"/>
          <p:cNvPicPr>
            <a:picLocks noChangeAspect="1"/>
          </p:cNvPicPr>
          <p:nvPr/>
        </p:nvPicPr>
        <p:blipFill>
          <a:blip r:embed="rId2">
            <a:extLst/>
          </a:blip>
          <a:stretch>
            <a:fillRect/>
          </a:stretch>
        </p:blipFill>
        <p:spPr>
          <a:xfrm>
            <a:off x="4955545" y="1702055"/>
            <a:ext cx="4331330" cy="1853689"/>
          </a:xfrm>
          <a:prstGeom prst="rect">
            <a:avLst/>
          </a:prstGeom>
          <a:ln w="25400"/>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0" name="Shape 43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1" name="Shape 43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LAB</a:t>
            </a:r>
          </a:p>
          <a:p>
            <a:pPr marL="199813" marR="27728" indent="-131445">
              <a:lnSpc>
                <a:spcPct val="120000"/>
              </a:lnSpc>
              <a:buSzPct val="69000"/>
              <a:buFont typeface="Lucida Grande"/>
              <a:defRPr sz="1800"/>
            </a:pPr>
          </a:p>
          <a:p>
            <a:pPr marL="199813" marR="27728" indent="-131445">
              <a:lnSpc>
                <a:spcPct val="120000"/>
              </a:lnSpc>
              <a:buSzPct val="69000"/>
              <a:buFont typeface="Lucida Grande"/>
              <a:defRPr sz="1800"/>
            </a:pPr>
            <a:r>
              <a:t>Start a Spark cluster with EMR</a:t>
            </a:r>
          </a:p>
          <a:p>
            <a:pPr marL="199813" marR="27728" indent="-131445">
              <a:lnSpc>
                <a:spcPct val="120000"/>
              </a:lnSpc>
              <a:buSzPct val="69000"/>
              <a:buFont typeface="Lucida Grande"/>
              <a:defRPr sz="1800"/>
            </a:pPr>
            <a:r>
              <a:t>Run a notebook in Zepplin and connect to it</a:t>
            </a:r>
          </a:p>
          <a:p>
            <a:pPr marL="199813" marR="27728" indent="-131445">
              <a:lnSpc>
                <a:spcPct val="120000"/>
              </a:lnSpc>
              <a:buSzPct val="69000"/>
              <a:buFont typeface="Lucida Grande"/>
              <a:defRPr sz="1800"/>
            </a:pPr>
            <a:r>
              <a:t>Load and analyse data in Spark</a:t>
            </a:r>
          </a:p>
        </p:txBody>
      </p:sp>
      <p:sp>
        <p:nvSpPr>
          <p:cNvPr id="432" name="Shape 432"/>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8 Day 1</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5" name="Shape 4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6" name="Shape 43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199813" marR="27728" indent="-131445">
              <a:lnSpc>
                <a:spcPct val="120000"/>
              </a:lnSpc>
              <a:buSzPct val="69000"/>
              <a:buFont typeface="Lucida Grande"/>
              <a:defRPr sz="1800"/>
            </a:pPr>
            <a:r>
              <a:t>Talk through a real problem</a:t>
            </a:r>
          </a:p>
          <a:p>
            <a:pPr marL="199813" marR="27728" indent="-131445">
              <a:lnSpc>
                <a:spcPct val="120000"/>
              </a:lnSpc>
              <a:buSzPct val="69000"/>
              <a:buFont typeface="Lucida Grande"/>
              <a:defRPr sz="1800"/>
            </a:pPr>
            <a:r>
              <a:t>Review last week</a:t>
            </a:r>
          </a:p>
          <a:p>
            <a:pPr marL="199813" marR="27728" indent="-131445">
              <a:lnSpc>
                <a:spcPct val="120000"/>
              </a:lnSpc>
              <a:buSzPct val="69000"/>
              <a:buFont typeface="Lucida Grande"/>
              <a:defRPr sz="1800"/>
            </a:pPr>
            <a:r>
              <a:t>Questions</a:t>
            </a:r>
          </a:p>
          <a:p>
            <a:pPr marL="199813" marR="27728" indent="-131445">
              <a:lnSpc>
                <a:spcPct val="120000"/>
              </a:lnSpc>
              <a:buSzPct val="69000"/>
              <a:buFont typeface="Lucida Grande"/>
              <a:defRPr sz="1800"/>
            </a:pPr>
            <a:r>
              <a:t>Task List</a:t>
            </a:r>
          </a:p>
        </p:txBody>
      </p:sp>
      <p:sp>
        <p:nvSpPr>
          <p:cNvPr id="437" name="Shape 437"/>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8 Day 1</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0" name="Shape 44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1" name="Shape 44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REAL PROBLEMS</a:t>
            </a:r>
          </a:p>
          <a:p>
            <a:pPr marL="27728" marR="27728">
              <a:lnSpc>
                <a:spcPct val="120000"/>
              </a:lnSpc>
              <a:defRPr sz="1800"/>
            </a:pPr>
          </a:p>
        </p:txBody>
      </p:sp>
      <p:sp>
        <p:nvSpPr>
          <p:cNvPr id="442" name="Shape 442"/>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8 Day 1</a:t>
            </a:r>
          </a:p>
        </p:txBody>
      </p:sp>
      <p:pic>
        <p:nvPicPr>
          <p:cNvPr id="443" name="pasted-image.png"/>
          <p:cNvPicPr>
            <a:picLocks noChangeAspect="1"/>
          </p:cNvPicPr>
          <p:nvPr/>
        </p:nvPicPr>
        <p:blipFill>
          <a:blip r:embed="rId2">
            <a:extLst/>
          </a:blip>
          <a:stretch>
            <a:fillRect/>
          </a:stretch>
        </p:blipFill>
        <p:spPr>
          <a:xfrm>
            <a:off x="1590867" y="2237596"/>
            <a:ext cx="2060191" cy="2918604"/>
          </a:xfrm>
          <a:prstGeom prst="rect">
            <a:avLst/>
          </a:prstGeom>
          <a:ln w="25400"/>
        </p:spPr>
      </p:pic>
      <p:pic>
        <p:nvPicPr>
          <p:cNvPr id="444" name="pasted-image.png"/>
          <p:cNvPicPr>
            <a:picLocks noChangeAspect="1"/>
          </p:cNvPicPr>
          <p:nvPr/>
        </p:nvPicPr>
        <p:blipFill>
          <a:blip r:embed="rId3">
            <a:extLst/>
          </a:blip>
          <a:stretch>
            <a:fillRect/>
          </a:stretch>
        </p:blipFill>
        <p:spPr>
          <a:xfrm>
            <a:off x="3650406" y="2237596"/>
            <a:ext cx="2060192" cy="2918604"/>
          </a:xfrm>
          <a:prstGeom prst="rect">
            <a:avLst/>
          </a:prstGeom>
          <a:ln w="25400"/>
        </p:spPr>
      </p:pic>
      <p:pic>
        <p:nvPicPr>
          <p:cNvPr id="445" name="pasted-image.png"/>
          <p:cNvPicPr>
            <a:picLocks noChangeAspect="1"/>
          </p:cNvPicPr>
          <p:nvPr/>
        </p:nvPicPr>
        <p:blipFill>
          <a:blip r:embed="rId4">
            <a:extLst/>
          </a:blip>
          <a:stretch>
            <a:fillRect/>
          </a:stretch>
        </p:blipFill>
        <p:spPr>
          <a:xfrm>
            <a:off x="5712017" y="2237596"/>
            <a:ext cx="2060191" cy="2918604"/>
          </a:xfrm>
          <a:prstGeom prst="rect">
            <a:avLst/>
          </a:prstGeom>
          <a:ln w="25400"/>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8" name="Shape 4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9" name="Shape 449"/>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8 Day 1</a:t>
            </a:r>
          </a:p>
        </p:txBody>
      </p:sp>
      <p:pic>
        <p:nvPicPr>
          <p:cNvPr id="450" name="pasted-image.png"/>
          <p:cNvPicPr>
            <a:picLocks noChangeAspect="1"/>
          </p:cNvPicPr>
          <p:nvPr/>
        </p:nvPicPr>
        <p:blipFill>
          <a:blip r:embed="rId2">
            <a:extLst/>
          </a:blip>
          <a:stretch>
            <a:fillRect/>
          </a:stretch>
        </p:blipFill>
        <p:spPr>
          <a:xfrm>
            <a:off x="2530553" y="1008062"/>
            <a:ext cx="4060669" cy="4110038"/>
          </a:xfrm>
          <a:prstGeom prst="rect">
            <a:avLst/>
          </a:prstGeom>
          <a:ln w="25400"/>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3" name="Shape 45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4" name="Shape 454"/>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REVIEW</a:t>
            </a:r>
          </a:p>
          <a:p>
            <a:pPr marL="27728" marR="27728">
              <a:lnSpc>
                <a:spcPct val="120000"/>
              </a:lnSpc>
              <a:defRPr sz="1800"/>
            </a:pPr>
          </a:p>
        </p:txBody>
      </p:sp>
      <p:sp>
        <p:nvSpPr>
          <p:cNvPr id="455" name="Shape 455"/>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8</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8" name="Shape 45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9" name="Shape 459"/>
          <p:cNvSpPr/>
          <p:nvPr>
            <p:ph type="title" idx="4294967295"/>
          </p:nvPr>
        </p:nvSpPr>
        <p:spPr>
          <a:xfrm>
            <a:off x="468312" y="681831"/>
            <a:ext cx="8426451" cy="3894138"/>
          </a:xfrm>
          <a:prstGeom prst="rect">
            <a:avLst/>
          </a:prstGeom>
        </p:spPr>
        <p:txBody>
          <a:bodyPr lIns="38100" tIns="38100" rIns="38100" bIns="38100"/>
          <a:lstStyle/>
          <a:p>
            <a:pPr marL="27728" marR="27728" algn="ctr">
              <a:lnSpc>
                <a:spcPts val="7600"/>
              </a:lnSpc>
              <a:defRPr sz="2600"/>
            </a:pPr>
            <a:r>
              <a:t>Task List (25 mins)</a:t>
            </a:r>
          </a:p>
          <a:p>
            <a:pPr marL="27728" marR="27728">
              <a:lnSpc>
                <a:spcPct val="120000"/>
              </a:lnSpc>
              <a:defRPr sz="1800"/>
            </a:pPr>
            <a:endParaRPr sz="1900"/>
          </a:p>
          <a:p>
            <a:pPr marL="262325" marR="27728" indent="-234597">
              <a:lnSpc>
                <a:spcPct val="120000"/>
              </a:lnSpc>
              <a:buSzPct val="100000"/>
              <a:defRPr sz="1800"/>
            </a:pPr>
            <a:r>
              <a:rPr sz="1900"/>
              <a:t>Read Natural Language Processing website - </a:t>
            </a:r>
            <a:r>
              <a:rPr u="sng">
                <a:hlinkClick r:id="rId2" invalidUrl="" action="" tgtFrame="" tooltip="" history="1" highlightClick="0" endSnd="0"/>
              </a:rPr>
              <a:t>http://www.nltk.org/</a:t>
            </a:r>
            <a:r>
              <a:rPr sz="1900"/>
              <a:t> (5 mins)</a:t>
            </a:r>
            <a:endParaRPr sz="1900"/>
          </a:p>
          <a:p>
            <a:pPr marL="262325" marR="27728" indent="-234597">
              <a:lnSpc>
                <a:spcPct val="120000"/>
              </a:lnSpc>
              <a:buSzPct val="100000"/>
              <a:defRPr sz="1800"/>
            </a:pPr>
            <a:r>
              <a:rPr sz="1900"/>
              <a:t>Read and be able to explain one use case of the Alchemy API (10 mins)</a:t>
            </a:r>
            <a:endParaRPr sz="1900"/>
          </a:p>
          <a:p>
            <a:pPr marL="262325" marR="27728" indent="-234597">
              <a:lnSpc>
                <a:spcPct val="120000"/>
              </a:lnSpc>
              <a:buSzPct val="100000"/>
              <a:defRPr sz="1800"/>
            </a:pPr>
            <a:r>
              <a:rPr sz="1900"/>
              <a:t>Download and install NLTK for Python (10mins)</a:t>
            </a:r>
          </a:p>
        </p:txBody>
      </p:sp>
      <p:sp>
        <p:nvSpPr>
          <p:cNvPr id="460" name="Shape 460"/>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8 Day 1</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5" name="Shape 20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6" name="Shape 20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7" name="Shape 20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8" name="Shape 208"/>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Shape 209"/>
          <p:cNvSpPr/>
          <p:nvPr>
            <p:ph type="title"/>
          </p:nvPr>
        </p:nvSpPr>
        <p:spPr>
          <a:prstGeom prst="rect">
            <a:avLst/>
          </a:prstGeom>
        </p:spPr>
        <p:txBody>
          <a:bodyPr/>
          <a:lstStyle/>
          <a:p>
            <a:pPr/>
            <a:r>
              <a:t>AWS - SPARK - JUPYTER</a:t>
            </a:r>
          </a:p>
        </p:txBody>
      </p:sp>
      <p:pic>
        <p:nvPicPr>
          <p:cNvPr id="210" name="pasted-image.png"/>
          <p:cNvPicPr>
            <a:picLocks noChangeAspect="1"/>
          </p:cNvPicPr>
          <p:nvPr/>
        </p:nvPicPr>
        <p:blipFill>
          <a:blip r:embed="rId2">
            <a:extLst/>
          </a:blip>
          <a:stretch>
            <a:fillRect/>
          </a:stretch>
        </p:blipFill>
        <p:spPr>
          <a:xfrm>
            <a:off x="873000" y="1403647"/>
            <a:ext cx="1171825" cy="1171824"/>
          </a:xfrm>
          <a:prstGeom prst="rect">
            <a:avLst/>
          </a:prstGeom>
          <a:ln w="25400"/>
        </p:spPr>
      </p:pic>
      <p:pic>
        <p:nvPicPr>
          <p:cNvPr id="211" name="pasted-image.png"/>
          <p:cNvPicPr>
            <a:picLocks noChangeAspect="1"/>
          </p:cNvPicPr>
          <p:nvPr/>
        </p:nvPicPr>
        <p:blipFill>
          <a:blip r:embed="rId3">
            <a:extLst/>
          </a:blip>
          <a:stretch>
            <a:fillRect/>
          </a:stretch>
        </p:blipFill>
        <p:spPr>
          <a:xfrm>
            <a:off x="6838343" y="1163693"/>
            <a:ext cx="1651732" cy="1651732"/>
          </a:xfrm>
          <a:prstGeom prst="rect">
            <a:avLst/>
          </a:prstGeom>
          <a:ln w="25400"/>
        </p:spPr>
      </p:pic>
      <p:pic>
        <p:nvPicPr>
          <p:cNvPr id="212" name="pasted-image.png"/>
          <p:cNvPicPr>
            <a:picLocks noChangeAspect="1"/>
          </p:cNvPicPr>
          <p:nvPr/>
        </p:nvPicPr>
        <p:blipFill>
          <a:blip r:embed="rId4">
            <a:extLst/>
          </a:blip>
          <a:stretch>
            <a:fillRect/>
          </a:stretch>
        </p:blipFill>
        <p:spPr>
          <a:xfrm>
            <a:off x="3616959" y="1153576"/>
            <a:ext cx="1990215" cy="2127787"/>
          </a:xfrm>
          <a:prstGeom prst="rect">
            <a:avLst/>
          </a:prstGeom>
          <a:ln w="25400"/>
        </p:spPr>
      </p:pic>
      <p:pic>
        <p:nvPicPr>
          <p:cNvPr id="213" name="pasted-image.png"/>
          <p:cNvPicPr>
            <a:picLocks noChangeAspect="1"/>
          </p:cNvPicPr>
          <p:nvPr/>
        </p:nvPicPr>
        <p:blipFill>
          <a:blip r:embed="rId5">
            <a:extLst/>
          </a:blip>
          <a:stretch>
            <a:fillRect/>
          </a:stretch>
        </p:blipFill>
        <p:spPr>
          <a:xfrm>
            <a:off x="1817687" y="3683000"/>
            <a:ext cx="1943101" cy="1016000"/>
          </a:xfrm>
          <a:prstGeom prst="rect">
            <a:avLst/>
          </a:prstGeom>
          <a:ln w="25400"/>
        </p:spPr>
      </p:pic>
      <p:pic>
        <p:nvPicPr>
          <p:cNvPr id="214" name="pasted-image.png"/>
          <p:cNvPicPr>
            <a:picLocks noChangeAspect="1"/>
          </p:cNvPicPr>
          <p:nvPr/>
        </p:nvPicPr>
        <p:blipFill>
          <a:blip r:embed="rId6">
            <a:extLst/>
          </a:blip>
          <a:stretch>
            <a:fillRect/>
          </a:stretch>
        </p:blipFill>
        <p:spPr>
          <a:xfrm>
            <a:off x="4408487" y="3270250"/>
            <a:ext cx="4406901" cy="1841500"/>
          </a:xfrm>
          <a:prstGeom prst="rect">
            <a:avLst/>
          </a:prstGeom>
          <a:ln w="25400"/>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7" name="Shape 21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8" name="Shape 218"/>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NO-SQL</a:t>
            </a:r>
          </a:p>
        </p:txBody>
      </p:sp>
      <p:sp>
        <p:nvSpPr>
          <p:cNvPr id="219" name="Shape 219"/>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5" name="Shape 2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hape 226"/>
          <p:cNvSpPr/>
          <p:nvPr>
            <p:ph type="title"/>
          </p:nvPr>
        </p:nvSpPr>
        <p:spPr>
          <a:prstGeom prst="rect">
            <a:avLst/>
          </a:prstGeom>
        </p:spPr>
        <p:txBody>
          <a:bodyPr/>
          <a:lstStyle/>
          <a:p>
            <a:pPr/>
            <a:r>
              <a:t>SQL/NoSQL </a:t>
            </a:r>
          </a:p>
        </p:txBody>
      </p:sp>
      <p:sp>
        <p:nvSpPr>
          <p:cNvPr id="227" name="Shape 227"/>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Traditional rows and columns data</a:t>
            </a:r>
          </a:p>
          <a:p>
            <a:pPr>
              <a:spcBef>
                <a:spcPts val="1200"/>
              </a:spcBef>
            </a:pPr>
            <a:r>
              <a:t>Strict structure / Primary Keys</a:t>
            </a:r>
          </a:p>
          <a:p>
            <a:pPr>
              <a:spcBef>
                <a:spcPts val="1200"/>
              </a:spcBef>
            </a:pPr>
            <a:r>
              <a:t>Entire column for each feature </a:t>
            </a:r>
          </a:p>
          <a:p>
            <a:pPr>
              <a:spcBef>
                <a:spcPts val="1200"/>
              </a:spcBef>
            </a:pPr>
            <a:r>
              <a:t>Industry standard</a:t>
            </a:r>
          </a:p>
        </p:txBody>
      </p:sp>
      <p:sp>
        <p:nvSpPr>
          <p:cNvPr id="228" name="Shape 228"/>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NoSQL</a:t>
            </a:r>
          </a:p>
          <a:p>
            <a:pPr marL="186689" indent="-146050" algn="l">
              <a:lnSpc>
                <a:spcPts val="2400"/>
              </a:lnSpc>
              <a:spcBef>
                <a:spcPts val="1200"/>
              </a:spcBef>
              <a:buSzPct val="69000"/>
              <a:buFont typeface="Lucida Grande"/>
              <a:buChar char="‣"/>
              <a:defRPr sz="2000"/>
            </a:pPr>
            <a:r>
              <a:t>No well defined data structure</a:t>
            </a:r>
          </a:p>
          <a:p>
            <a:pPr marL="186689" indent="-146050" algn="l">
              <a:lnSpc>
                <a:spcPts val="2400"/>
              </a:lnSpc>
              <a:spcBef>
                <a:spcPts val="1200"/>
              </a:spcBef>
              <a:buSzPct val="69000"/>
              <a:buFont typeface="Lucida Grande"/>
              <a:buChar char="‣"/>
              <a:defRPr sz="2000"/>
            </a:pPr>
            <a:r>
              <a:t>Works better for unstructured data </a:t>
            </a:r>
          </a:p>
          <a:p>
            <a:pPr marL="186689" indent="-146050" algn="l">
              <a:lnSpc>
                <a:spcPts val="2400"/>
              </a:lnSpc>
              <a:spcBef>
                <a:spcPts val="1200"/>
              </a:spcBef>
              <a:buSzPct val="69000"/>
              <a:buFont typeface="Lucida Grande"/>
              <a:buChar char="‣"/>
              <a:defRPr sz="2000"/>
            </a:pPr>
            <a:r>
              <a:t>Cheaper hardware</a:t>
            </a:r>
          </a:p>
          <a:p>
            <a:pPr marL="186689" indent="-146050" algn="l">
              <a:lnSpc>
                <a:spcPts val="2400"/>
              </a:lnSpc>
              <a:spcBef>
                <a:spcPts val="1200"/>
              </a:spcBef>
              <a:buSzPct val="69000"/>
              <a:buFont typeface="Lucida Grande"/>
              <a:buChar char="‣"/>
              <a:defRPr sz="2000"/>
            </a:pPr>
            <a:r>
              <a:t>Popular among Startups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4" name="Shape 2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hape 235"/>
          <p:cNvSpPr/>
          <p:nvPr>
            <p:ph type="title"/>
          </p:nvPr>
        </p:nvSpPr>
        <p:spPr>
          <a:prstGeom prst="rect">
            <a:avLst/>
          </a:prstGeom>
        </p:spPr>
        <p:txBody>
          <a:bodyPr/>
          <a:lstStyle/>
          <a:p>
            <a:pPr/>
            <a:r>
              <a:t>SQL/NoSQL - Examples</a:t>
            </a:r>
          </a:p>
        </p:txBody>
      </p:sp>
      <p:sp>
        <p:nvSpPr>
          <p:cNvPr id="236" name="Shape 236"/>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MySQL</a:t>
            </a:r>
          </a:p>
          <a:p>
            <a:pPr>
              <a:spcBef>
                <a:spcPts val="1200"/>
              </a:spcBef>
            </a:pPr>
            <a:r>
              <a:t>Oracle</a:t>
            </a:r>
          </a:p>
          <a:p>
            <a:pPr>
              <a:spcBef>
                <a:spcPts val="1200"/>
              </a:spcBef>
            </a:pPr>
            <a:r>
              <a:t>Postgres</a:t>
            </a:r>
          </a:p>
          <a:p>
            <a:pPr>
              <a:spcBef>
                <a:spcPts val="1200"/>
              </a:spcBef>
            </a:pPr>
            <a:r>
              <a:t>SQLite</a:t>
            </a:r>
          </a:p>
          <a:p>
            <a:pPr>
              <a:spcBef>
                <a:spcPts val="1200"/>
              </a:spcBef>
            </a:pPr>
            <a:r>
              <a:t>SQLServer</a:t>
            </a:r>
          </a:p>
          <a:p>
            <a:pPr>
              <a:spcBef>
                <a:spcPts val="1200"/>
              </a:spcBef>
            </a:pPr>
            <a:r>
              <a:t>Redshift</a:t>
            </a:r>
          </a:p>
        </p:txBody>
      </p:sp>
      <p:sp>
        <p:nvSpPr>
          <p:cNvPr id="237" name="Shape 237"/>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NoSQL</a:t>
            </a:r>
          </a:p>
          <a:p>
            <a:pPr marL="186689" indent="-146050" algn="l">
              <a:lnSpc>
                <a:spcPts val="2400"/>
              </a:lnSpc>
              <a:spcBef>
                <a:spcPts val="1200"/>
              </a:spcBef>
              <a:buSzPct val="69000"/>
              <a:buFont typeface="Lucida Grande"/>
              <a:buChar char="‣"/>
              <a:defRPr sz="2000"/>
            </a:pPr>
            <a:r>
              <a:t>MongoDB</a:t>
            </a:r>
          </a:p>
          <a:p>
            <a:pPr marL="186689" indent="-146050" algn="l">
              <a:lnSpc>
                <a:spcPts val="2400"/>
              </a:lnSpc>
              <a:spcBef>
                <a:spcPts val="1200"/>
              </a:spcBef>
              <a:buSzPct val="69000"/>
              <a:buFont typeface="Lucida Grande"/>
              <a:buChar char="‣"/>
              <a:defRPr sz="2000"/>
            </a:pPr>
            <a:r>
              <a:t>CouchDB</a:t>
            </a:r>
          </a:p>
          <a:p>
            <a:pPr marL="186689" indent="-146050" algn="l">
              <a:lnSpc>
                <a:spcPts val="2400"/>
              </a:lnSpc>
              <a:spcBef>
                <a:spcPts val="1200"/>
              </a:spcBef>
              <a:buSzPct val="69000"/>
              <a:buFont typeface="Lucida Grande"/>
              <a:buChar char="‣"/>
              <a:defRPr sz="2000"/>
            </a:pPr>
            <a:r>
              <a:t>Redis</a:t>
            </a:r>
          </a:p>
          <a:p>
            <a:pPr marL="186689" indent="-146050" algn="l">
              <a:lnSpc>
                <a:spcPts val="2400"/>
              </a:lnSpc>
              <a:spcBef>
                <a:spcPts val="1200"/>
              </a:spcBef>
              <a:buSzPct val="69000"/>
              <a:buFont typeface="Lucida Grande"/>
              <a:buChar char="‣"/>
              <a:defRPr sz="2000"/>
            </a:pPr>
            <a:r>
              <a:t>Cassandra</a:t>
            </a:r>
          </a:p>
          <a:p>
            <a:pPr marL="186689" indent="-146050" algn="l">
              <a:lnSpc>
                <a:spcPts val="2400"/>
              </a:lnSpc>
              <a:spcBef>
                <a:spcPts val="1200"/>
              </a:spcBef>
              <a:buSzPct val="69000"/>
              <a:buFont typeface="Lucida Grande"/>
              <a:buChar char="‣"/>
              <a:defRPr sz="2000"/>
            </a:pPr>
            <a:r>
              <a:t>Neo4j</a:t>
            </a:r>
          </a:p>
          <a:p>
            <a:pPr marL="186689" indent="-146050" algn="l">
              <a:lnSpc>
                <a:spcPts val="2400"/>
              </a:lnSpc>
              <a:spcBef>
                <a:spcPts val="1200"/>
              </a:spcBef>
              <a:buSzPct val="69000"/>
              <a:buFont typeface="Lucida Grande"/>
              <a:buChar char="‣"/>
              <a:defRPr sz="2000"/>
            </a:pPr>
            <a:r>
              <a:t>HBase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1" name="Shape 24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2" name="Shape 24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3" name="Shape 2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Shape 244"/>
          <p:cNvSpPr/>
          <p:nvPr>
            <p:ph type="title"/>
          </p:nvPr>
        </p:nvSpPr>
        <p:spPr>
          <a:prstGeom prst="rect">
            <a:avLst/>
          </a:prstGeom>
        </p:spPr>
        <p:txBody>
          <a:bodyPr/>
          <a:lstStyle/>
          <a:p>
            <a:pPr/>
            <a:r>
              <a:t>SQL/NoSQL - Examples</a:t>
            </a:r>
          </a:p>
        </p:txBody>
      </p:sp>
      <p:sp>
        <p:nvSpPr>
          <p:cNvPr id="245" name="Shape 245"/>
          <p:cNvSpPr/>
          <p:nvPr>
            <p:ph type="body" sz="half" idx="1"/>
          </p:nvPr>
        </p:nvSpPr>
        <p:spPr>
          <a:xfrm>
            <a:off x="468153" y="983297"/>
            <a:ext cx="3933648" cy="4030980"/>
          </a:xfrm>
          <a:prstGeom prst="rect">
            <a:avLst/>
          </a:prstGeom>
        </p:spPr>
        <p:txBody>
          <a:bodyPr/>
          <a:lstStyle/>
          <a:p>
            <a:pPr marL="0" indent="0" algn="ctr">
              <a:lnSpc>
                <a:spcPct val="100000"/>
              </a:lnSpc>
              <a:buSzTx/>
              <a:buFontTx/>
              <a:buNone/>
              <a:defRPr sz="2300"/>
            </a:pPr>
            <a:r>
              <a:t>SQL</a:t>
            </a:r>
          </a:p>
          <a:p>
            <a:pPr>
              <a:spcBef>
                <a:spcPts val="1200"/>
              </a:spcBef>
            </a:pPr>
            <a:r>
              <a:t>MySQL</a:t>
            </a:r>
          </a:p>
          <a:p>
            <a:pPr>
              <a:spcBef>
                <a:spcPts val="1200"/>
              </a:spcBef>
            </a:pPr>
            <a:r>
              <a:t>Oracle</a:t>
            </a:r>
          </a:p>
          <a:p>
            <a:pPr>
              <a:spcBef>
                <a:spcPts val="1200"/>
              </a:spcBef>
            </a:pPr>
            <a:r>
              <a:t>Postgres</a:t>
            </a:r>
          </a:p>
          <a:p>
            <a:pPr>
              <a:spcBef>
                <a:spcPts val="1200"/>
              </a:spcBef>
            </a:pPr>
            <a:r>
              <a:t>SQLite</a:t>
            </a:r>
          </a:p>
          <a:p>
            <a:pPr>
              <a:spcBef>
                <a:spcPts val="1200"/>
              </a:spcBef>
            </a:pPr>
            <a:r>
              <a:t>SQLServer</a:t>
            </a:r>
          </a:p>
          <a:p>
            <a:pPr>
              <a:spcBef>
                <a:spcPts val="1200"/>
              </a:spcBef>
            </a:pPr>
            <a:r>
              <a:t>Redshift</a:t>
            </a:r>
          </a:p>
        </p:txBody>
      </p:sp>
      <p:sp>
        <p:nvSpPr>
          <p:cNvPr id="246" name="Shape 246"/>
          <p:cNvSpPr/>
          <p:nvPr/>
        </p:nvSpPr>
        <p:spPr>
          <a:xfrm>
            <a:off x="4951253" y="983297"/>
            <a:ext cx="3933648"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NoSQL</a:t>
            </a:r>
          </a:p>
          <a:p>
            <a:pPr marL="186689" indent="-146050" algn="l">
              <a:lnSpc>
                <a:spcPts val="2400"/>
              </a:lnSpc>
              <a:spcBef>
                <a:spcPts val="1200"/>
              </a:spcBef>
              <a:buSzPct val="69000"/>
              <a:buFont typeface="Lucida Grande"/>
              <a:buChar char="‣"/>
              <a:defRPr sz="2000"/>
            </a:pPr>
            <a:r>
              <a:t>MongoDB</a:t>
            </a:r>
          </a:p>
          <a:p>
            <a:pPr marL="186689" indent="-146050" algn="l">
              <a:lnSpc>
                <a:spcPts val="2400"/>
              </a:lnSpc>
              <a:spcBef>
                <a:spcPts val="1200"/>
              </a:spcBef>
              <a:buSzPct val="69000"/>
              <a:buFont typeface="Lucida Grande"/>
              <a:buChar char="‣"/>
              <a:defRPr sz="2000"/>
            </a:pPr>
            <a:r>
              <a:t>CouchDB</a:t>
            </a:r>
          </a:p>
          <a:p>
            <a:pPr marL="186689" indent="-146050" algn="l">
              <a:lnSpc>
                <a:spcPts val="2400"/>
              </a:lnSpc>
              <a:spcBef>
                <a:spcPts val="1200"/>
              </a:spcBef>
              <a:buSzPct val="69000"/>
              <a:buFont typeface="Lucida Grande"/>
              <a:buChar char="‣"/>
              <a:defRPr sz="2000"/>
            </a:pPr>
            <a:r>
              <a:t>Redis</a:t>
            </a:r>
          </a:p>
          <a:p>
            <a:pPr marL="186689" indent="-146050" algn="l">
              <a:lnSpc>
                <a:spcPts val="2400"/>
              </a:lnSpc>
              <a:spcBef>
                <a:spcPts val="1200"/>
              </a:spcBef>
              <a:buSzPct val="69000"/>
              <a:buFont typeface="Lucida Grande"/>
              <a:buChar char="‣"/>
              <a:defRPr sz="2000"/>
            </a:pPr>
            <a:r>
              <a:t>Cassandra</a:t>
            </a:r>
          </a:p>
          <a:p>
            <a:pPr marL="186689" indent="-146050" algn="l">
              <a:lnSpc>
                <a:spcPts val="2400"/>
              </a:lnSpc>
              <a:spcBef>
                <a:spcPts val="1200"/>
              </a:spcBef>
              <a:buSzPct val="69000"/>
              <a:buFont typeface="Lucida Grande"/>
              <a:buChar char="‣"/>
              <a:defRPr sz="2000"/>
            </a:pPr>
            <a:r>
              <a:t>Neo4j</a:t>
            </a:r>
          </a:p>
          <a:p>
            <a:pPr marL="186689" indent="-146050" algn="l">
              <a:lnSpc>
                <a:spcPts val="2400"/>
              </a:lnSpc>
              <a:spcBef>
                <a:spcPts val="1200"/>
              </a:spcBef>
              <a:buSzPct val="69000"/>
              <a:buFont typeface="Lucida Grande"/>
              <a:buChar char="‣"/>
              <a:defRPr sz="2000"/>
            </a:pPr>
            <a:r>
              <a:t>HBase</a:t>
            </a:r>
          </a:p>
        </p:txBody>
      </p:sp>
      <p:pic>
        <p:nvPicPr>
          <p:cNvPr id="247" name="pasted-image.png"/>
          <p:cNvPicPr>
            <a:picLocks noChangeAspect="1"/>
          </p:cNvPicPr>
          <p:nvPr/>
        </p:nvPicPr>
        <p:blipFill>
          <a:blip r:embed="rId2">
            <a:extLst/>
          </a:blip>
          <a:stretch>
            <a:fillRect/>
          </a:stretch>
        </p:blipFill>
        <p:spPr>
          <a:xfrm>
            <a:off x="-39425" y="-419493"/>
            <a:ext cx="9441925" cy="6096786"/>
          </a:xfrm>
          <a:prstGeom prst="rect">
            <a:avLst/>
          </a:prstGeom>
          <a:ln w="25400"/>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0" name="Shape 2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1" name="Shape 25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SPARK</a:t>
            </a:r>
          </a:p>
        </p:txBody>
      </p:sp>
      <p:sp>
        <p:nvSpPr>
          <p:cNvPr id="252" name="Shape 252"/>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